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0"/>
  </p:notesMasterIdLst>
  <p:handoutMasterIdLst>
    <p:handoutMasterId r:id="rId61"/>
  </p:handoutMasterIdLst>
  <p:sldIdLst>
    <p:sldId id="257" r:id="rId2"/>
    <p:sldId id="258" r:id="rId3"/>
    <p:sldId id="324" r:id="rId4"/>
    <p:sldId id="335" r:id="rId5"/>
    <p:sldId id="334" r:id="rId6"/>
    <p:sldId id="340" r:id="rId7"/>
    <p:sldId id="326" r:id="rId8"/>
    <p:sldId id="327" r:id="rId9"/>
    <p:sldId id="284" r:id="rId10"/>
    <p:sldId id="306" r:id="rId11"/>
    <p:sldId id="305" r:id="rId12"/>
    <p:sldId id="336" r:id="rId13"/>
    <p:sldId id="278" r:id="rId14"/>
    <p:sldId id="337" r:id="rId15"/>
    <p:sldId id="285" r:id="rId16"/>
    <p:sldId id="329" r:id="rId17"/>
    <p:sldId id="330" r:id="rId18"/>
    <p:sldId id="331" r:id="rId19"/>
    <p:sldId id="277" r:id="rId20"/>
    <p:sldId id="338" r:id="rId21"/>
    <p:sldId id="339" r:id="rId22"/>
    <p:sldId id="287" r:id="rId23"/>
    <p:sldId id="289" r:id="rId24"/>
    <p:sldId id="288" r:id="rId25"/>
    <p:sldId id="290" r:id="rId26"/>
    <p:sldId id="307" r:id="rId27"/>
    <p:sldId id="291" r:id="rId28"/>
    <p:sldId id="308" r:id="rId29"/>
    <p:sldId id="309" r:id="rId30"/>
    <p:sldId id="310" r:id="rId31"/>
    <p:sldId id="293" r:id="rId32"/>
    <p:sldId id="312" r:id="rId33"/>
    <p:sldId id="311" r:id="rId34"/>
    <p:sldId id="294" r:id="rId35"/>
    <p:sldId id="295" r:id="rId36"/>
    <p:sldId id="313" r:id="rId37"/>
    <p:sldId id="296" r:id="rId38"/>
    <p:sldId id="315" r:id="rId39"/>
    <p:sldId id="314" r:id="rId40"/>
    <p:sldId id="297" r:id="rId41"/>
    <p:sldId id="316" r:id="rId42"/>
    <p:sldId id="298" r:id="rId43"/>
    <p:sldId id="317" r:id="rId44"/>
    <p:sldId id="301" r:id="rId45"/>
    <p:sldId id="318" r:id="rId46"/>
    <p:sldId id="299" r:id="rId47"/>
    <p:sldId id="320" r:id="rId48"/>
    <p:sldId id="300" r:id="rId49"/>
    <p:sldId id="321" r:id="rId50"/>
    <p:sldId id="302" r:id="rId51"/>
    <p:sldId id="303" r:id="rId52"/>
    <p:sldId id="322" r:id="rId53"/>
    <p:sldId id="304" r:id="rId54"/>
    <p:sldId id="323" r:id="rId55"/>
    <p:sldId id="332" r:id="rId56"/>
    <p:sldId id="333" r:id="rId57"/>
    <p:sldId id="275" r:id="rId58"/>
    <p:sldId id="319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xiRBMhRqSBtbBbI5zMhkLQ==" hashData="B44PRSm9G7/wyjwaR4uxPoD2uVE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3F7"/>
    <a:srgbClr val="C4D1E6"/>
    <a:srgbClr val="C58D01"/>
    <a:srgbClr val="FFC000"/>
    <a:srgbClr val="C1A90D"/>
    <a:srgbClr val="FEFC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94" autoAdjust="0"/>
    <p:restoredTop sz="87122" autoAdjust="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13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err="1" smtClean="0"/>
              <a:t>Veces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se</a:t>
            </a:r>
          </a:p>
          <a:p>
            <a:pPr>
              <a:defRPr sz="1800"/>
            </a:pPr>
            <a:r>
              <a:rPr lang="en-US" sz="1800" dirty="0" err="1" smtClean="0"/>
              <a:t>Ejecuta</a:t>
            </a:r>
            <a:r>
              <a:rPr lang="en-US" sz="1800" baseline="0" dirty="0" smtClean="0"/>
              <a:t> un </a:t>
            </a:r>
            <a:r>
              <a:rPr lang="en-US" sz="1800" dirty="0" smtClean="0"/>
              <a:t>SQL</a:t>
            </a:r>
            <a:endParaRPr lang="en-US" sz="1800" dirty="0"/>
          </a:p>
        </c:rich>
      </c:tx>
      <c:layout>
        <c:manualLayout>
          <c:xMode val="edge"/>
          <c:yMode val="edge"/>
          <c:x val="0.75427409888981323"/>
          <c:y val="0.22167662918955119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131987577639751"/>
          <c:y val="0.22287792076027166"/>
          <c:w val="0.84083850931677062"/>
          <c:h val="0.72643650123443348"/>
        </c:manualLayout>
      </c:layout>
      <c:pie3DChart>
        <c:varyColors val="1"/>
        <c:ser>
          <c:idx val="1"/>
          <c:order val="1"/>
          <c:tx>
            <c:strRef>
              <c:f>Sheet1!$B$1</c:f>
              <c:strCache>
                <c:ptCount val="1"/>
                <c:pt idx="0">
                  <c:v>SQL</c:v>
                </c:pt>
              </c:strCache>
            </c:strRef>
          </c:tx>
          <c:explosion val="25"/>
          <c:dLbls>
            <c:showCatName val="1"/>
            <c:showPercent val="1"/>
            <c:showLeaderLines val="1"/>
          </c:dLbls>
          <c:cat>
            <c:strRef>
              <c:f>Sheet1!$A$2:$A$9</c:f>
              <c:strCache>
                <c:ptCount val="8"/>
                <c:pt idx="0">
                  <c:v>01-02</c:v>
                </c:pt>
                <c:pt idx="1">
                  <c:v>03-05</c:v>
                </c:pt>
                <c:pt idx="2">
                  <c:v>06-10</c:v>
                </c:pt>
                <c:pt idx="3">
                  <c:v>11-20</c:v>
                </c:pt>
                <c:pt idx="4">
                  <c:v>21-40</c:v>
                </c:pt>
                <c:pt idx="5">
                  <c:v>41-60</c:v>
                </c:pt>
                <c:pt idx="6">
                  <c:v>61-80</c:v>
                </c:pt>
                <c:pt idx="7">
                  <c:v>81+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27839</c:v>
                </c:pt>
                <c:pt idx="1">
                  <c:v>2971</c:v>
                </c:pt>
                <c:pt idx="2">
                  <c:v>1359</c:v>
                </c:pt>
                <c:pt idx="3">
                  <c:v>661</c:v>
                </c:pt>
                <c:pt idx="4">
                  <c:v>392</c:v>
                </c:pt>
                <c:pt idx="5">
                  <c:v>228</c:v>
                </c:pt>
                <c:pt idx="6">
                  <c:v>128</c:v>
                </c:pt>
                <c:pt idx="7">
                  <c:v>1547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SQL</c:v>
                </c:pt>
              </c:strCache>
            </c:strRef>
          </c:tx>
          <c:explosion val="25"/>
          <c:dLbls>
            <c:showCatName val="1"/>
            <c:showPercent val="1"/>
            <c:showLeaderLines val="1"/>
          </c:dLbls>
          <c:cat>
            <c:strRef>
              <c:f>Sheet1!$A$2:$A$9</c:f>
              <c:strCache>
                <c:ptCount val="8"/>
                <c:pt idx="0">
                  <c:v>01-02</c:v>
                </c:pt>
                <c:pt idx="1">
                  <c:v>03-05</c:v>
                </c:pt>
                <c:pt idx="2">
                  <c:v>06-10</c:v>
                </c:pt>
                <c:pt idx="3">
                  <c:v>11-20</c:v>
                </c:pt>
                <c:pt idx="4">
                  <c:v>21-40</c:v>
                </c:pt>
                <c:pt idx="5">
                  <c:v>41-60</c:v>
                </c:pt>
                <c:pt idx="6">
                  <c:v>61-80</c:v>
                </c:pt>
                <c:pt idx="7">
                  <c:v>81+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27839</c:v>
                </c:pt>
                <c:pt idx="1">
                  <c:v>2971</c:v>
                </c:pt>
                <c:pt idx="2">
                  <c:v>1359</c:v>
                </c:pt>
                <c:pt idx="3">
                  <c:v>661</c:v>
                </c:pt>
                <c:pt idx="4">
                  <c:v>392</c:v>
                </c:pt>
                <c:pt idx="5">
                  <c:v>228</c:v>
                </c:pt>
                <c:pt idx="6">
                  <c:v>128</c:v>
                </c:pt>
                <c:pt idx="7">
                  <c:v>1547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s-PE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4A2DF-9450-4AA2-BE9D-160C8E96E68E}" type="datetimeFigureOut">
              <a:rPr lang="es-ES" smtClean="0"/>
              <a:pPr/>
              <a:t>18/11/2009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DD7B2-FDA7-43A2-89F5-B35808A5C7F1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22B64-6C79-48D8-A4DB-9E89B6EFD70F}" type="datetimeFigureOut">
              <a:rPr lang="es-ES" smtClean="0"/>
              <a:pPr/>
              <a:t>18/11/2009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6AFDD-C41B-46F4-A5D6-27472DF0E463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48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49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AFDD-C41B-46F4-A5D6-27472DF0E463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86776" y="6416675"/>
            <a:ext cx="781024" cy="365125"/>
          </a:xfrm>
        </p:spPr>
        <p:txBody>
          <a:bodyPr/>
          <a:lstStyle>
            <a:extLst/>
          </a:lstStyle>
          <a:p>
            <a:pPr algn="r"/>
            <a:r>
              <a:rPr lang="en-US" dirty="0" smtClean="0"/>
              <a:t>2 - </a:t>
            </a:r>
            <a:fld id="{09CEB3EB-F4F2-46F4-8867-D3C68411A9A0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  <a:extLst/>
          </a:lstStyle>
          <a:p>
            <a:r>
              <a:rPr lang="en-US" dirty="0" err="1" smtClean="0"/>
              <a:t>Instalación</a:t>
            </a:r>
            <a:r>
              <a:rPr lang="en-US" dirty="0" smtClean="0"/>
              <a:t> de Grid Control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58214" y="6416675"/>
            <a:ext cx="709586" cy="365125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en-US" dirty="0" smtClean="0"/>
              <a:t>2 - </a:t>
            </a:r>
            <a:fld id="{09CEB3EB-F4F2-46F4-8867-D3C68411A9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  <a:extLst/>
          </a:lstStyle>
          <a:p>
            <a:r>
              <a:rPr lang="en-US" smtClean="0"/>
              <a:t>Instalación de Grid Control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86776" y="6416675"/>
            <a:ext cx="781024" cy="365125"/>
          </a:xfrm>
        </p:spPr>
        <p:txBody>
          <a:bodyPr/>
          <a:lstStyle>
            <a:extLst/>
          </a:lstStyle>
          <a:p>
            <a:pPr algn="r"/>
            <a:r>
              <a:rPr lang="en-US" dirty="0" smtClean="0"/>
              <a:t>2 - </a:t>
            </a:r>
            <a:fld id="{09CEB3EB-F4F2-46F4-8867-D3C68411A9A0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4746" cy="914400"/>
          </a:xfrm>
        </p:spPr>
        <p:txBody>
          <a:bodyPr/>
          <a:lstStyle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8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817962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86776" y="6416675"/>
            <a:ext cx="781024" cy="365125"/>
          </a:xfrm>
        </p:spPr>
        <p:txBody>
          <a:bodyPr/>
          <a:lstStyle>
            <a:extLst/>
          </a:lstStyle>
          <a:p>
            <a:pPr algn="r"/>
            <a:r>
              <a:rPr lang="en-US" dirty="0" smtClean="0"/>
              <a:t>2 - </a:t>
            </a:r>
            <a:fld id="{09CEB3EB-F4F2-46F4-8867-D3C68411A9A0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r>
              <a:rPr kumimoji="0" lang="es-PE" sz="1100" smtClean="0">
                <a:solidFill>
                  <a:schemeClr val="tx2"/>
                </a:solidFill>
              </a:rPr>
              <a:t>Instalación de Grid Control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 txBox="1">
            <a:spLocks/>
          </p:cNvSpPr>
          <p:nvPr/>
        </p:nvSpPr>
        <p:spPr>
          <a:xfrm>
            <a:off x="914400" y="4343400"/>
            <a:ext cx="7772400" cy="1975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Malas prácticas de programación, impacto y solución</a:t>
            </a:r>
            <a:endParaRPr lang="es-ES" sz="4000" b="1" dirty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2 Subtítulo"/>
          <p:cNvSpPr txBox="1">
            <a:spLocks/>
          </p:cNvSpPr>
          <p:nvPr/>
        </p:nvSpPr>
        <p:spPr>
          <a:xfrm>
            <a:off x="914400" y="2834640"/>
            <a:ext cx="7772400" cy="1508760"/>
          </a:xfrm>
          <a:prstGeom prst="rect">
            <a:avLst/>
          </a:prstGeom>
        </p:spPr>
        <p:txBody>
          <a:bodyPr/>
          <a:lstStyle/>
          <a:p>
            <a:pPr marR="0" lvl="0" algn="r" defTabSz="914400" fontAlgn="auto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lang="es-ES" sz="2800" dirty="0" smtClean="0"/>
              <a:t>Enrique Orbegozo</a:t>
            </a:r>
          </a:p>
          <a:p>
            <a:pPr marR="0" lvl="0" algn="r" defTabSz="914400" fontAlgn="auto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lang="es-ES" sz="2400" dirty="0" smtClean="0"/>
              <a:t>Consultor Principal</a:t>
            </a:r>
          </a:p>
          <a:p>
            <a:pPr marR="0" lvl="0" algn="r" defTabSz="914400" fontAlgn="auto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lang="es-ES" sz="2400" dirty="0" smtClean="0"/>
              <a:t>B.S. Consultores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4746" cy="1202424"/>
          </a:xfrm>
        </p:spPr>
        <p:txBody>
          <a:bodyPr/>
          <a:lstStyle/>
          <a:p>
            <a:r>
              <a:rPr lang="es-ES" sz="2000" dirty="0" err="1" smtClean="0"/>
              <a:t>Bind</a:t>
            </a:r>
            <a:r>
              <a:rPr lang="es-ES" sz="2000" dirty="0" smtClean="0"/>
              <a:t> variables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Alternativas</a:t>
            </a:r>
            <a:endParaRPr lang="es-ES" dirty="0"/>
          </a:p>
        </p:txBody>
      </p:sp>
      <p:sp>
        <p:nvSpPr>
          <p:cNvPr id="9" name="Tuned"/>
          <p:cNvSpPr txBox="1">
            <a:spLocks/>
          </p:cNvSpPr>
          <p:nvPr/>
        </p:nvSpPr>
        <p:spPr>
          <a:xfrm>
            <a:off x="857224" y="3357562"/>
            <a:ext cx="8018901" cy="300039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kthr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  memory                page                  faults       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cpu</a:t>
            </a:r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   -----------     ------------------------   ------------    -----------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r  b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avm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fre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re  pi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po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fr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sr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cy  in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sy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cs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us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sy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id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wa</a:t>
            </a:r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7  9 5356654 1767809   0   0   0 2275 54543   0 6349 122696 17369 55  6 20 19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6  7 5321189 1802992   0   0   0 1366 26947   0 6488 118270 18387 50  5 27 17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6  8 5330993 1792990   0   0   0 2360 33961   0 6640 123847 18897 55  6 23 17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7  7 5341726 1782472   0   0   0 2488 26980   0 6418 109865 18345 53  6 25 16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7  4 5364629 1759543   0   0   0 1905 20431   0 6223 112727 17087 56  5 27 12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4  8 5374184 1750057   0   0   0 4601 59598   0 6826 103141 19154 41  7 31 21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5  7 5435249 1688981   0   0   0 6176 104717  0 6504 100670 19919 39  7 35 18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5  8 5432052 1691856   0   0   0 2989 47766   0 6864 92235  19690 38  6 35 21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5  7 5475717 1648279   0   0   0 3979 48926   0 6670 104124 18664 44  6 33 17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5 10 5703736 1420179   0   0   0 2101 37886   0 2935 68973  7312  47  4 27 21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43900" y="3857628"/>
            <a:ext cx="357190" cy="24288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angle 9"/>
          <p:cNvSpPr/>
          <p:nvPr/>
        </p:nvSpPr>
        <p:spPr>
          <a:xfrm>
            <a:off x="2643174" y="1928802"/>
            <a:ext cx="3786214" cy="1000132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 err="1" smtClean="0">
                <a:solidFill>
                  <a:schemeClr val="bg1"/>
                </a:solidFill>
              </a:rPr>
              <a:t>cursor_sharing</a:t>
            </a:r>
            <a:r>
              <a:rPr lang="es-PE" sz="2400" dirty="0" smtClean="0">
                <a:solidFill>
                  <a:schemeClr val="bg1"/>
                </a:solidFill>
              </a:rPr>
              <a:t>=</a:t>
            </a:r>
            <a:r>
              <a:rPr lang="es-PE" sz="2400" dirty="0" err="1" smtClean="0">
                <a:solidFill>
                  <a:schemeClr val="bg1"/>
                </a:solidFill>
              </a:rPr>
              <a:t>force</a:t>
            </a:r>
            <a:endParaRPr lang="es-PE" sz="2400" dirty="0">
              <a:solidFill>
                <a:schemeClr val="bg1"/>
              </a:solidFill>
            </a:endParaRPr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11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err="1" smtClean="0"/>
              <a:t>Bind</a:t>
            </a:r>
            <a:r>
              <a:rPr lang="es-ES" sz="2000" dirty="0" smtClean="0"/>
              <a:t> variables</a:t>
            </a:r>
            <a:br>
              <a:rPr lang="es-ES" sz="2000" dirty="0" smtClean="0"/>
            </a:br>
            <a:r>
              <a:rPr lang="es-ES" dirty="0" smtClean="0"/>
              <a:t>Alternativas - Java</a:t>
            </a:r>
            <a:endParaRPr lang="es-ES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357158" y="2143116"/>
            <a:ext cx="8429684" cy="335758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statement =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conn.createStatement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();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resultSet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statement.executeQuery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"SELECT email FROM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usuarios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"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+ " WHERE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usuario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'" +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usuario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+ "'"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+ " AND password = '" + password + "'"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+ " AND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f_creacion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&gt; " +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dateToSqlString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f_creacion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));</a:t>
            </a:r>
          </a:p>
        </p:txBody>
      </p:sp>
      <p:sp>
        <p:nvSpPr>
          <p:cNvPr id="8" name="Oval 7"/>
          <p:cNvSpPr/>
          <p:nvPr/>
        </p:nvSpPr>
        <p:spPr>
          <a:xfrm>
            <a:off x="4929190" y="3429000"/>
            <a:ext cx="3071834" cy="7143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12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err="1" smtClean="0"/>
              <a:t>Bind</a:t>
            </a:r>
            <a:r>
              <a:rPr lang="es-ES" sz="2000" dirty="0" smtClean="0"/>
              <a:t> variables</a:t>
            </a:r>
            <a:br>
              <a:rPr lang="es-ES" sz="2000" dirty="0" smtClean="0"/>
            </a:br>
            <a:r>
              <a:rPr lang="es-ES" dirty="0" smtClean="0"/>
              <a:t>Alternativas - Java</a:t>
            </a:r>
            <a:endParaRPr lang="es-ES" dirty="0"/>
          </a:p>
        </p:txBody>
      </p:sp>
      <p:sp>
        <p:nvSpPr>
          <p:cNvPr id="10" name="Alternativa"/>
          <p:cNvSpPr txBox="1">
            <a:spLocks/>
          </p:cNvSpPr>
          <p:nvPr/>
        </p:nvSpPr>
        <p:spPr>
          <a:xfrm>
            <a:off x="750067" y="1643050"/>
            <a:ext cx="7643866" cy="471490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String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Qry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"SELECT email FROM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usuarios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" 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+ " WHERE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usuario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:1 " 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+ " AND password = :2 "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+ " AND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f_creacion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&gt; :3";</a:t>
            </a:r>
          </a:p>
          <a:p>
            <a:pPr marL="411480" lvl="0" indent="-342900">
              <a:spcBef>
                <a:spcPts val="1200"/>
              </a:spcBef>
              <a:buClr>
                <a:schemeClr val="tx2"/>
              </a:buClr>
              <a:buSzPct val="95000"/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PreparedStatement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conn.prepareStatement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Qry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);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ps.setString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(1, username);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ps.setString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(2, password);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ps.setDate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(3,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f_creacion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);</a:t>
            </a:r>
          </a:p>
        </p:txBody>
      </p:sp>
      <p:sp>
        <p:nvSpPr>
          <p:cNvPr id="9" name="Oval 8"/>
          <p:cNvSpPr/>
          <p:nvPr/>
        </p:nvSpPr>
        <p:spPr>
          <a:xfrm>
            <a:off x="5000628" y="2571743"/>
            <a:ext cx="857256" cy="5000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Oval 10"/>
          <p:cNvSpPr/>
          <p:nvPr/>
        </p:nvSpPr>
        <p:spPr>
          <a:xfrm>
            <a:off x="1357290" y="4786322"/>
            <a:ext cx="4429156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13</a:t>
            </a:fld>
            <a:endParaRPr lang="en-US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419673" y="1857364"/>
            <a:ext cx="8295731" cy="285752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execute immediate 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. .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'select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fecha_doc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'||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nSessionId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|| 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 from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documentos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'||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' where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tipo_doc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= ''' ||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nTipDoc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|| ''''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  and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num_doc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= ||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nNumDoc</a:t>
            </a:r>
            <a:r>
              <a:rPr lang="en-US" sz="2800" noProof="0" dirty="0" smtClean="0">
                <a:solidFill>
                  <a:schemeClr val="bg1"/>
                </a:solidFill>
                <a:latin typeface="+mj-lt"/>
              </a:rPr>
              <a:t> || 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800" noProof="0" dirty="0" smtClean="0">
                <a:solidFill>
                  <a:schemeClr val="bg1"/>
                </a:solidFill>
                <a:latin typeface="+mj-lt"/>
              </a:rPr>
              <a:t>. . .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4786314" y="3143248"/>
            <a:ext cx="3071834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2 Título"/>
          <p:cNvSpPr txBox="1">
            <a:spLocks/>
          </p:cNvSpPr>
          <p:nvPr/>
        </p:nvSpPr>
        <p:spPr>
          <a:xfrm>
            <a:off x="457200" y="514336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variables</a:t>
            </a:r>
            <a:b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Alternativas – PL/SQL</a:t>
            </a:r>
            <a:endParaRPr kumimoji="0" lang="es-E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14</a:t>
            </a:fld>
            <a:endParaRPr lang="en-US" dirty="0"/>
          </a:p>
        </p:txBody>
      </p:sp>
      <p:sp>
        <p:nvSpPr>
          <p:cNvPr id="10" name="Alternativa"/>
          <p:cNvSpPr txBox="1">
            <a:spLocks/>
          </p:cNvSpPr>
          <p:nvPr/>
        </p:nvSpPr>
        <p:spPr>
          <a:xfrm>
            <a:off x="339313" y="1857365"/>
            <a:ext cx="8447529" cy="3286147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execute immediate . . .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' select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fecha_doc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: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sessionId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'||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' from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documentos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'||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 where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tipo_doc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: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tipoDoc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'||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' and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num_doc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: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numDoc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' ||</a:t>
            </a:r>
          </a:p>
          <a:p>
            <a:pPr marL="411480" lvl="0" indent="-342900">
              <a:buClr>
                <a:schemeClr val="tx2"/>
              </a:buClr>
              <a:buSzPct val="95000"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. . .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using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nSessionId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nTipDoc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nNumDoc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4196965" y="3214686"/>
            <a:ext cx="192882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Oval 10"/>
          <p:cNvSpPr/>
          <p:nvPr/>
        </p:nvSpPr>
        <p:spPr>
          <a:xfrm>
            <a:off x="3768337" y="4429132"/>
            <a:ext cx="1857388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2 Título"/>
          <p:cNvSpPr txBox="1">
            <a:spLocks/>
          </p:cNvSpPr>
          <p:nvPr/>
        </p:nvSpPr>
        <p:spPr>
          <a:xfrm>
            <a:off x="457200" y="514336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variables</a:t>
            </a:r>
            <a:b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Alternativas – PL/SQL</a:t>
            </a:r>
            <a:endParaRPr kumimoji="0" lang="es-E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15</a:t>
            </a:fld>
            <a:endParaRPr lang="en-US" dirty="0"/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625065" y="1780025"/>
            <a:ext cx="8018901" cy="4292181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:= 'select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hiredate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   from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  where 1 = 1';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if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is not null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:=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||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 ' 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 '||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 if;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if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low_hiredate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is not null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:=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||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' 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hiredate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&gt;= '''||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low_hiredate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||'''';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 if;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2 Título"/>
          <p:cNvSpPr txBox="1">
            <a:spLocks/>
          </p:cNvSpPr>
          <p:nvPr/>
        </p:nvSpPr>
        <p:spPr>
          <a:xfrm>
            <a:off x="457200" y="514336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s-ES" sz="2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v</a:t>
            </a: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ariables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Alternativas – PL/</a:t>
            </a:r>
            <a:r>
              <a:rPr lang="es-ES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SQL-</a:t>
            </a:r>
            <a:r>
              <a:rPr kumimoji="0" lang="es-E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Contexts</a:t>
            </a:r>
            <a:endParaRPr kumimoji="0" lang="es-E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3" name="Rectangle 12"/>
          <p:cNvSpPr/>
          <p:nvPr/>
        </p:nvSpPr>
        <p:spPr>
          <a:xfrm>
            <a:off x="714348" y="2928934"/>
            <a:ext cx="6357982" cy="15001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Rectangle 13"/>
          <p:cNvSpPr/>
          <p:nvPr/>
        </p:nvSpPr>
        <p:spPr>
          <a:xfrm>
            <a:off x="714348" y="4429132"/>
            <a:ext cx="7715304" cy="15001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3" grpId="1" animBg="1"/>
      <p:bldP spid="14" grpId="0" animBg="1"/>
      <p:bldP spid="1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16</a:t>
            </a:fld>
            <a:endParaRPr lang="en-US" dirty="0"/>
          </a:p>
        </p:txBody>
      </p:sp>
      <p:sp>
        <p:nvSpPr>
          <p:cNvPr id="7" name="2 Título"/>
          <p:cNvSpPr txBox="1">
            <a:spLocks/>
          </p:cNvSpPr>
          <p:nvPr/>
        </p:nvSpPr>
        <p:spPr>
          <a:xfrm>
            <a:off x="457200" y="514336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s-ES" sz="2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v</a:t>
            </a: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ariables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Alternativas – PL/</a:t>
            </a:r>
            <a:r>
              <a:rPr lang="es-ES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SQL-</a:t>
            </a:r>
            <a:r>
              <a:rPr kumimoji="0" lang="es-E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Contexts</a:t>
            </a:r>
            <a:endParaRPr kumimoji="0" lang="es-E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4" name="Original"/>
          <p:cNvSpPr txBox="1">
            <a:spLocks/>
          </p:cNvSpPr>
          <p:nvPr/>
        </p:nvSpPr>
        <p:spPr>
          <a:xfrm>
            <a:off x="2035951" y="4861383"/>
            <a:ext cx="5072098" cy="925071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SQL&gt; create context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e_ctx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using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scott.emp_qry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;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64513" y="1857364"/>
            <a:ext cx="5214974" cy="2643206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Oracle® Database Security Guide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11g Release 2 (11.2)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"</a:t>
            </a:r>
            <a:r>
              <a:rPr lang="en-US" sz="2200" i="1" dirty="0" smtClean="0">
                <a:solidFill>
                  <a:schemeClr val="bg1"/>
                </a:solidFill>
              </a:rPr>
              <a:t>An application context is a set of </a:t>
            </a:r>
            <a:r>
              <a:rPr lang="en-US" sz="2200" b="1" i="1" dirty="0" smtClean="0">
                <a:solidFill>
                  <a:schemeClr val="bg1"/>
                </a:solidFill>
              </a:rPr>
              <a:t>name-value</a:t>
            </a:r>
            <a:r>
              <a:rPr lang="en-US" sz="2200" i="1" dirty="0" smtClean="0">
                <a:solidFill>
                  <a:schemeClr val="bg1"/>
                </a:solidFill>
              </a:rPr>
              <a:t> pairs that Oracle Database stores in memory</a:t>
            </a:r>
            <a:r>
              <a:rPr lang="es-PE" sz="2400" dirty="0" smtClean="0">
                <a:solidFill>
                  <a:schemeClr val="bg1"/>
                </a:solidFill>
              </a:rPr>
              <a:t>"</a:t>
            </a:r>
            <a:endParaRPr lang="es-P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17</a:t>
            </a:fld>
            <a:endParaRPr lang="en-US" dirty="0"/>
          </a:p>
        </p:txBody>
      </p:sp>
      <p:sp>
        <p:nvSpPr>
          <p:cNvPr id="9" name="Original"/>
          <p:cNvSpPr txBox="1">
            <a:spLocks/>
          </p:cNvSpPr>
          <p:nvPr/>
        </p:nvSpPr>
        <p:spPr>
          <a:xfrm>
            <a:off x="285720" y="1571612"/>
            <a:ext cx="8572560" cy="478634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function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emp_qry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number,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date ) is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:= 'select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ename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         from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        where 1 = 1';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if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is not null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dbms_session.set_context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e_ctx','deptno',deptno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);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:=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||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 ' and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e_ctx'',''deptno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'')';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end if;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if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low_hiredate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is not null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dbms_session.set_context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e_ctx','hiredate',low_hiredate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);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:=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||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' and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&gt;=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e_ctx'',''hiredate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'')';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end if;</a:t>
            </a:r>
          </a:p>
        </p:txBody>
      </p:sp>
      <p:sp>
        <p:nvSpPr>
          <p:cNvPr id="7" name="2 Título"/>
          <p:cNvSpPr txBox="1">
            <a:spLocks/>
          </p:cNvSpPr>
          <p:nvPr/>
        </p:nvSpPr>
        <p:spPr>
          <a:xfrm>
            <a:off x="457200" y="514336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s-ES" sz="2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v</a:t>
            </a: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ariables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Alternativas – PL/</a:t>
            </a:r>
            <a:r>
              <a:rPr lang="es-ES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SQL-</a:t>
            </a:r>
            <a:r>
              <a:rPr kumimoji="0" lang="es-E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Contexts</a:t>
            </a:r>
            <a:endParaRPr kumimoji="0" lang="es-E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3" name="Rectangle 12"/>
          <p:cNvSpPr/>
          <p:nvPr/>
        </p:nvSpPr>
        <p:spPr>
          <a:xfrm>
            <a:off x="357158" y="3143248"/>
            <a:ext cx="8429684" cy="15716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Oval 16"/>
          <p:cNvSpPr/>
          <p:nvPr/>
        </p:nvSpPr>
        <p:spPr>
          <a:xfrm>
            <a:off x="714348" y="3357562"/>
            <a:ext cx="7358114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" name="Oval 17"/>
          <p:cNvSpPr/>
          <p:nvPr/>
        </p:nvSpPr>
        <p:spPr>
          <a:xfrm>
            <a:off x="3143240" y="4000504"/>
            <a:ext cx="500066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0" name="Line Callout 2 (No Border) 19"/>
          <p:cNvSpPr/>
          <p:nvPr/>
        </p:nvSpPr>
        <p:spPr>
          <a:xfrm>
            <a:off x="5286380" y="2887790"/>
            <a:ext cx="1214446" cy="612648"/>
          </a:xfrm>
          <a:prstGeom prst="callout2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err="1" smtClean="0">
                <a:solidFill>
                  <a:schemeClr val="bg1"/>
                </a:solidFill>
              </a:rPr>
              <a:t>context</a:t>
            </a:r>
            <a:endParaRPr lang="es-PE" sz="2000" dirty="0" smtClean="0">
              <a:solidFill>
                <a:schemeClr val="bg1"/>
              </a:solidFill>
            </a:endParaRPr>
          </a:p>
        </p:txBody>
      </p:sp>
      <p:sp>
        <p:nvSpPr>
          <p:cNvPr id="21" name="Line Callout 2 (No Border) 20"/>
          <p:cNvSpPr/>
          <p:nvPr/>
        </p:nvSpPr>
        <p:spPr>
          <a:xfrm>
            <a:off x="6572264" y="2887790"/>
            <a:ext cx="1214446" cy="612648"/>
          </a:xfrm>
          <a:prstGeom prst="callout2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err="1" smtClean="0">
                <a:solidFill>
                  <a:schemeClr val="bg1"/>
                </a:solidFill>
              </a:rPr>
              <a:t>name</a:t>
            </a:r>
            <a:endParaRPr lang="es-PE" sz="2000" dirty="0" smtClean="0">
              <a:solidFill>
                <a:schemeClr val="bg1"/>
              </a:solidFill>
            </a:endParaRPr>
          </a:p>
        </p:txBody>
      </p:sp>
      <p:sp>
        <p:nvSpPr>
          <p:cNvPr id="22" name="Line Callout 2 (No Border) 21"/>
          <p:cNvSpPr/>
          <p:nvPr/>
        </p:nvSpPr>
        <p:spPr>
          <a:xfrm flipH="1">
            <a:off x="5643570" y="2857496"/>
            <a:ext cx="1000132" cy="612648"/>
          </a:xfrm>
          <a:prstGeom prst="callout2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err="1" smtClean="0">
                <a:solidFill>
                  <a:schemeClr val="bg1"/>
                </a:solidFill>
              </a:rPr>
              <a:t>value</a:t>
            </a:r>
            <a:endParaRPr lang="es-PE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3" grpId="1" animBg="1"/>
      <p:bldP spid="17" grpId="0" animBg="1"/>
      <p:bldP spid="17" grpId="1" animBg="1"/>
      <p:bldP spid="18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18</a:t>
            </a:fld>
            <a:endParaRPr lang="en-US" dirty="0"/>
          </a:p>
        </p:txBody>
      </p:sp>
      <p:sp>
        <p:nvSpPr>
          <p:cNvPr id="7" name="2 Título"/>
          <p:cNvSpPr txBox="1">
            <a:spLocks/>
          </p:cNvSpPr>
          <p:nvPr/>
        </p:nvSpPr>
        <p:spPr>
          <a:xfrm>
            <a:off x="457200" y="514336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s-ES" sz="2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v</a:t>
            </a:r>
            <a:r>
              <a:rPr kumimoji="0" lang="es-ES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ariables</a:t>
            </a:r>
            <a: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Alternativas – PL/</a:t>
            </a:r>
            <a:r>
              <a:rPr lang="es-ES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SQL-</a:t>
            </a:r>
            <a:r>
              <a:rPr kumimoji="0" lang="es-E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Contexts</a:t>
            </a:r>
            <a:endParaRPr kumimoji="0" lang="es-E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3" name="Original"/>
          <p:cNvSpPr txBox="1">
            <a:spLocks/>
          </p:cNvSpPr>
          <p:nvPr/>
        </p:nvSpPr>
        <p:spPr>
          <a:xfrm>
            <a:off x="785786" y="1500174"/>
            <a:ext cx="7572428" cy="478634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ename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from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where 1 = 1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and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e_ctx','deptno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and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&gt;=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', 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')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ename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from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where 1 = 1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and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e_ctx','deptno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')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ename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from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where 1 = 1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and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&gt;=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e_ctx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', 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hiredate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')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19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Objetivo: costo cero!</a:t>
            </a:r>
            <a:endParaRPr lang="es-ES" dirty="0"/>
          </a:p>
        </p:txBody>
      </p:sp>
      <p:sp>
        <p:nvSpPr>
          <p:cNvPr id="4" name="Original"/>
          <p:cNvSpPr>
            <a:spLocks noGrp="1"/>
          </p:cNvSpPr>
          <p:nvPr>
            <p:ph sz="half" idx="1"/>
          </p:nvPr>
        </p:nvSpPr>
        <p:spPr>
          <a:xfrm>
            <a:off x="571472" y="1928802"/>
            <a:ext cx="8018901" cy="3873077"/>
          </a:xfr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a.dato1, b.dato2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from padre a,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hijo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b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where a.id = b.id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a.filtro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 'VALOR'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----------------------------------------------------------------------------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| Id  | Operation          | Name  | Rows  | Bytes | Cost (%CPU)| Time     |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----------------------------------------------------------------------------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|   0 | SELECT STATEMENT   |       | 14417 |   929K|   170   (1)| 00:00:03 |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|*  1 |  HASH JOIN         |       | 14417 |   929K|   170   (1)| 00:00:03 |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|*  2 |   TABLE ACCESS FULL| PADRE |   422 | 14770 |    12   (0)| 00:00:01 |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|   3 |   TABLE ACCESS FULL| HIJO  | 50637 |  1532K|   157   (0)| 00:00:02 |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----------------------------------------------------------------------------</a:t>
            </a:r>
            <a:endParaRPr lang="es-E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5929322" y="4587433"/>
            <a:ext cx="857256" cy="3571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angle 7"/>
          <p:cNvSpPr/>
          <p:nvPr/>
        </p:nvSpPr>
        <p:spPr>
          <a:xfrm>
            <a:off x="5429256" y="1142984"/>
            <a:ext cx="3500462" cy="1571636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"Todo </a:t>
            </a:r>
            <a:r>
              <a:rPr lang="es-PE" sz="2400" dirty="0" err="1" smtClean="0">
                <a:solidFill>
                  <a:schemeClr val="bg1"/>
                </a:solidFill>
              </a:rPr>
              <a:t>query</a:t>
            </a:r>
            <a:r>
              <a:rPr lang="es-PE" sz="2400" dirty="0" smtClean="0">
                <a:solidFill>
                  <a:schemeClr val="bg1"/>
                </a:solidFill>
              </a:rPr>
              <a:t> deberá tener un costo inferior a 100"</a:t>
            </a:r>
            <a:endParaRPr lang="es-PE" sz="2400" dirty="0">
              <a:solidFill>
                <a:schemeClr val="bg1"/>
              </a:solidFill>
            </a:endParaRPr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3" name="Rectangle 12"/>
          <p:cNvSpPr/>
          <p:nvPr/>
        </p:nvSpPr>
        <p:spPr>
          <a:xfrm>
            <a:off x="1428728" y="4643446"/>
            <a:ext cx="2786082" cy="8572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8" grpId="1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Sobre mi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Quince años en la industria</a:t>
            </a:r>
          </a:p>
          <a:p>
            <a:r>
              <a:rPr lang="es-PE" dirty="0" smtClean="0"/>
              <a:t>Trabajando con Oracle desde la versión 7 como desarrollador, DBA y arquitecto</a:t>
            </a:r>
          </a:p>
          <a:p>
            <a:r>
              <a:rPr lang="es-PE" dirty="0" smtClean="0"/>
              <a:t>OCP desde Oracle 8 en adelante</a:t>
            </a:r>
          </a:p>
          <a:p>
            <a:r>
              <a:rPr lang="es-PE" dirty="0" smtClean="0"/>
              <a:t>Instructor de los cursos de Oracle </a:t>
            </a:r>
            <a:r>
              <a:rPr lang="es-PE" dirty="0" err="1" smtClean="0"/>
              <a:t>University</a:t>
            </a:r>
            <a:endParaRPr lang="es-PE" dirty="0" smtClean="0"/>
          </a:p>
          <a:p>
            <a:r>
              <a:rPr lang="es-PE" dirty="0" smtClean="0"/>
              <a:t>Autor del blog "</a:t>
            </a:r>
            <a:r>
              <a:rPr lang="es-PE" i="1" dirty="0" err="1" smtClean="0"/>
              <a:t>Snapshot</a:t>
            </a:r>
            <a:r>
              <a:rPr lang="es-PE" i="1" dirty="0" smtClean="0"/>
              <a:t> </a:t>
            </a:r>
            <a:r>
              <a:rPr lang="es-PE" i="1" dirty="0" err="1" smtClean="0"/>
              <a:t>Too</a:t>
            </a:r>
            <a:r>
              <a:rPr lang="es-PE" i="1" dirty="0" smtClean="0"/>
              <a:t> </a:t>
            </a:r>
            <a:r>
              <a:rPr lang="es-PE" i="1" dirty="0" err="1" smtClean="0"/>
              <a:t>Old</a:t>
            </a:r>
            <a:r>
              <a:rPr lang="es-PE" dirty="0" smtClean="0"/>
              <a:t>"</a:t>
            </a:r>
          </a:p>
          <a:p>
            <a:r>
              <a:rPr lang="es-PE" dirty="0" smtClean="0"/>
              <a:t>Oracle </a:t>
            </a:r>
            <a:r>
              <a:rPr lang="es-PE" dirty="0" err="1" smtClean="0"/>
              <a:t>Ace</a:t>
            </a:r>
            <a:r>
              <a:rPr lang="es-PE" dirty="0" smtClean="0"/>
              <a:t> – </a:t>
            </a:r>
            <a:r>
              <a:rPr lang="es-PE" dirty="0" err="1" smtClean="0"/>
              <a:t>Database</a:t>
            </a:r>
            <a:r>
              <a:rPr lang="es-PE" dirty="0" smtClean="0"/>
              <a:t> Management &amp; Performance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20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Objetivo: costo cero!</a:t>
            </a:r>
            <a:endParaRPr lang="es-ES" dirty="0"/>
          </a:p>
        </p:txBody>
      </p:sp>
      <p:sp>
        <p:nvSpPr>
          <p:cNvPr id="7" name="Ajustado"/>
          <p:cNvSpPr txBox="1">
            <a:spLocks/>
          </p:cNvSpPr>
          <p:nvPr/>
        </p:nvSpPr>
        <p:spPr>
          <a:xfrm>
            <a:off x="428596" y="1714488"/>
            <a:ext cx="8295129" cy="414340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select a.dato1, b.dato2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from padre a,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hijo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b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where a.id = b.id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and a.id = a.id + 0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and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a.filtro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= 'VALOR'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---------------------------------------------------------------------------------------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| Id  | Operation                   | Name    | Rows  | Bytes | Cost (%CPU)| Time     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---------------------------------------------------------------------------------------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|   0 | SELECT STATEMENT            |         |     1 |    66 |    15   (0)| 00:00:01 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|   1 |  TABLE ACCESS BY INDEX ROWID| HIJO    |    34 |  1054 |     3   (0)| 00:00:01 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|   2 |   NESTED LOOPS              |         |     1 |    66 |    15   (0)| 00:00:01 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|*  3 |    TABLE ACCESS FULL        | PADRE   |     1 |    35 |    12   (0)| 00:00:01 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|*  4 |    INDEX RANGE SCAN         | HIJO_PK |     1 |       |     2   (0)| 00:00:01 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300" dirty="0" smtClean="0">
                <a:solidFill>
                  <a:schemeClr val="bg1"/>
                </a:solidFill>
                <a:latin typeface="+mj-lt"/>
              </a:rPr>
              <a:t>---------------------------------------------------------------------------------------</a:t>
            </a:r>
            <a:endParaRPr kumimoji="0" lang="es-ES" sz="1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294834" y="4500569"/>
            <a:ext cx="857256" cy="3571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Oval 10"/>
          <p:cNvSpPr/>
          <p:nvPr/>
        </p:nvSpPr>
        <p:spPr>
          <a:xfrm>
            <a:off x="651232" y="2857496"/>
            <a:ext cx="4357718" cy="5000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4" name="Rectangle 13"/>
          <p:cNvSpPr/>
          <p:nvPr/>
        </p:nvSpPr>
        <p:spPr>
          <a:xfrm>
            <a:off x="1285852" y="4572008"/>
            <a:ext cx="3429024" cy="10715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1" grpId="1" animBg="1"/>
      <p:bldP spid="14" grpId="0" animBg="1"/>
      <p:bldP spid="1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21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smtClean="0"/>
              <a:t>Objetivo: costo cero!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Alternativa</a:t>
            </a:r>
            <a:endParaRPr lang="es-ES" dirty="0"/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9" name="Rectangle 8"/>
          <p:cNvSpPr/>
          <p:nvPr/>
        </p:nvSpPr>
        <p:spPr>
          <a:xfrm>
            <a:off x="1107257" y="2214554"/>
            <a:ext cx="6929486" cy="2928958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Oracle® Database Performance Tuning Guide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11g Release 2 (11.2)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"</a:t>
            </a:r>
            <a:r>
              <a:rPr lang="en-US" sz="2200" i="1" dirty="0" smtClean="0">
                <a:solidFill>
                  <a:schemeClr val="bg1"/>
                </a:solidFill>
              </a:rPr>
              <a:t>The value of this column does not have any particular unit of measurement; it is merely a weighted value used to compare costs of execution plans</a:t>
            </a:r>
            <a:r>
              <a:rPr lang="es-PE" sz="2400" dirty="0" smtClean="0">
                <a:solidFill>
                  <a:schemeClr val="bg1"/>
                </a:solidFill>
              </a:rPr>
              <a:t>"</a:t>
            </a:r>
            <a:endParaRPr lang="es-P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El SQL dinámico de los pobres</a:t>
            </a:r>
            <a:endParaRPr lang="es-PE" dirty="0"/>
          </a:p>
        </p:txBody>
      </p:sp>
      <p:sp>
        <p:nvSpPr>
          <p:cNvPr id="6" name="Original"/>
          <p:cNvSpPr txBox="1">
            <a:spLocks/>
          </p:cNvSpPr>
          <p:nvPr/>
        </p:nvSpPr>
        <p:spPr>
          <a:xfrm>
            <a:off x="562550" y="1699063"/>
            <a:ext cx="8018901" cy="1658499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e.sal,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d.dname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FROM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e JOIN dept d USING 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WHERE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 :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OR :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IS NULL 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AND ( e.mgr = :mgr OR :mgr IS NULL 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1714781" y="3643315"/>
            <a:ext cx="5714438" cy="264320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: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:= 7369;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:mgr := NULL;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SELECT STATEMENT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NESTED LOOPS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TABLE ACCESS FULL           EMP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TABLE ACCESS BY INDEX ROWID DEPT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INDEX UNIQUE SCAN          PK_DEPT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71604" y="2428868"/>
            <a:ext cx="692948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Oval 8"/>
          <p:cNvSpPr/>
          <p:nvPr/>
        </p:nvSpPr>
        <p:spPr>
          <a:xfrm>
            <a:off x="1724004" y="5143512"/>
            <a:ext cx="513401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1" name="Oval 10"/>
          <p:cNvSpPr/>
          <p:nvPr/>
        </p:nvSpPr>
        <p:spPr>
          <a:xfrm>
            <a:off x="1643042" y="3714752"/>
            <a:ext cx="2500330" cy="42862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143116"/>
            <a:ext cx="2873375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199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143116"/>
            <a:ext cx="3260725" cy="416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El SQL dinámico de los pobres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Variantes</a:t>
            </a:r>
            <a:endParaRPr lang="es-PE" dirty="0"/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571472" y="1575235"/>
            <a:ext cx="7420028" cy="2996773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e.sal,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d.dname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FROM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e JOIN dept d USING (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WHERE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= NVL(: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empno,e.empno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AND e.mgr = NVL(: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mgr,e.mgr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);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, e.sal, 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d.dname</a:t>
            </a:r>
            <a:endParaRPr lang="es-ES" sz="20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  FROM 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 e JOIN 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dept</a:t>
            </a: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 d USING (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 WHERE 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 = DECODE(: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empno,NULL,e.empno,:empno</a:t>
            </a: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   AND e.mgr = DECODE(:</a:t>
            </a:r>
            <a:r>
              <a:rPr lang="es-ES" sz="2000" dirty="0" err="1" smtClean="0">
                <a:solidFill>
                  <a:schemeClr val="bg1"/>
                </a:solidFill>
                <a:latin typeface="+mj-lt"/>
              </a:rPr>
              <a:t>mgr,NULL,e.mgr,:mgr</a:t>
            </a: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);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00166" y="2143116"/>
            <a:ext cx="442915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Oval 8"/>
          <p:cNvSpPr/>
          <p:nvPr/>
        </p:nvSpPr>
        <p:spPr>
          <a:xfrm>
            <a:off x="1500166" y="3714752"/>
            <a:ext cx="642942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Plan"/>
          <p:cNvSpPr txBox="1">
            <a:spLocks/>
          </p:cNvSpPr>
          <p:nvPr/>
        </p:nvSpPr>
        <p:spPr>
          <a:xfrm>
            <a:off x="2571736" y="1928802"/>
            <a:ext cx="5786478" cy="4444581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SELECT STATEMENT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CONCATENATION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FILTER (:EMPNO IS NULL)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NESTED LOOPS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TABLE ACCESS BY INDEX ROWID EMP 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INDEX FULL SCAN            PK_EMP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TABLE ACCESS BY INDEX ROWID DEPT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INDEX UNIQUE SCAN          PK_DEPT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FILTER (:EMPNO IS NOT NULL)                           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NESTED LOOPS                     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TABLE ACCESS BY INDEX ROWID EMP 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INDEX RANGE SCAN           PK_EMP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TABLE ACCESS BY INDEX ROWID DEPT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INDEX UNIQUE SCAN          PK_DEPT</a:t>
            </a: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3" name="Rectangle 12"/>
          <p:cNvSpPr/>
          <p:nvPr/>
        </p:nvSpPr>
        <p:spPr>
          <a:xfrm>
            <a:off x="2928926" y="2643182"/>
            <a:ext cx="5286412" cy="18573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Rectangle 13"/>
          <p:cNvSpPr/>
          <p:nvPr/>
        </p:nvSpPr>
        <p:spPr>
          <a:xfrm>
            <a:off x="2928926" y="4500570"/>
            <a:ext cx="5286412" cy="18573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7" grpId="1" animBg="1"/>
      <p:bldP spid="9" grpId="0" animBg="1"/>
      <p:bldP spid="9" grpId="1" animBg="1"/>
      <p:bldP spid="6" grpId="0" animBg="1"/>
      <p:bldP spid="13" grpId="0" animBg="1"/>
      <p:bldP spid="13" grpId="1" animBg="1"/>
      <p:bldP spid="14" grpId="0" animBg="1"/>
      <p:bldP spid="14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24</a:t>
            </a:fld>
            <a:endParaRPr lang="en-US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428596" y="1637149"/>
            <a:ext cx="8286808" cy="4577933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v_query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:= 'SELECT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, e.sal,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d.dname</a:t>
            </a:r>
            <a:endParaRPr lang="en-US" sz="22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         FROM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e JOIN dept d USING (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)';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v_filtro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:= ' WHERE 1=1';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IF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IS NOT NULL THEN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dbms_session.set_context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('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ctx','empno',empno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);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v_filtro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:=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v_filtro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||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 ' AND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e.empno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(''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ctx'',''empno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'')';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END IF;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IF mgr IS NOT NULL THEN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dbms_session.set_context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('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ctx','mgr',mgr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);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v_filtro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:=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v_filtro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||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 ' AND e.mgr =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(''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ctx'',''mgr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'')';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END IF;</a:t>
            </a: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4746" cy="914400"/>
          </a:xfrm>
        </p:spPr>
        <p:txBody>
          <a:bodyPr/>
          <a:lstStyle/>
          <a:p>
            <a:r>
              <a:rPr lang="es-PE" sz="2000" dirty="0" smtClean="0"/>
              <a:t>El SQL dinámico de los pobres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10" name="plan"/>
          <p:cNvSpPr txBox="1">
            <a:spLocks/>
          </p:cNvSpPr>
          <p:nvPr/>
        </p:nvSpPr>
        <p:spPr>
          <a:xfrm>
            <a:off x="3143240" y="3357562"/>
            <a:ext cx="5714438" cy="300039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: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empno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:= 7369;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:mgr := NULL;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SELECT STATEMENT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NESTED LOOPS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TABLE ACCESS BY INDEX ROWID EMP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INDEX RANGE SCAN           PK_EMP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TABLE ACCESS BY INDEX ROWID DEPT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INDEX UNIQUE SCAN          PK_DEPT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2" name="Rectangle 11"/>
          <p:cNvSpPr/>
          <p:nvPr/>
        </p:nvSpPr>
        <p:spPr>
          <a:xfrm>
            <a:off x="500034" y="2714620"/>
            <a:ext cx="8143932" cy="17145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Rectangle 12"/>
          <p:cNvSpPr/>
          <p:nvPr/>
        </p:nvSpPr>
        <p:spPr>
          <a:xfrm>
            <a:off x="500034" y="4429132"/>
            <a:ext cx="8143932" cy="17145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2" grpId="1" animBg="1"/>
      <p:bldP spid="13" grpId="0" animBg="1"/>
      <p:bldP spid="1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Lidiando con las fechas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1724012"/>
            <a:ext cx="7500990" cy="100013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to_char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fec_mvmto,'dd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/mm/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yyyy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=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to_char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w_fec_mvmto,'dd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/mm/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yyyy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')</a:t>
            </a:r>
          </a:p>
        </p:txBody>
      </p:sp>
      <p:sp>
        <p:nvSpPr>
          <p:cNvPr id="6" name="Original"/>
          <p:cNvSpPr txBox="1">
            <a:spLocks/>
          </p:cNvSpPr>
          <p:nvPr/>
        </p:nvSpPr>
        <p:spPr>
          <a:xfrm>
            <a:off x="4572000" y="4714884"/>
            <a:ext cx="3786214" cy="92869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STATEMENT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TABLE ACCESS FULL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9" name="Oval 8"/>
          <p:cNvSpPr/>
          <p:nvPr/>
        </p:nvSpPr>
        <p:spPr>
          <a:xfrm>
            <a:off x="5000628" y="5072074"/>
            <a:ext cx="321471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Original"/>
          <p:cNvSpPr txBox="1">
            <a:spLocks/>
          </p:cNvSpPr>
          <p:nvPr/>
        </p:nvSpPr>
        <p:spPr>
          <a:xfrm>
            <a:off x="857224" y="3009896"/>
            <a:ext cx="7500990" cy="99060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trunc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fec_pago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)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BETWEEN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w_fec_inicio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w_fec_fin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428728" y="1714488"/>
            <a:ext cx="3286148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Oval 11"/>
          <p:cNvSpPr/>
          <p:nvPr/>
        </p:nvSpPr>
        <p:spPr>
          <a:xfrm>
            <a:off x="1500166" y="3000372"/>
            <a:ext cx="2928958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26</a:t>
            </a:fld>
            <a:endParaRPr lang="en-US" dirty="0"/>
          </a:p>
        </p:txBody>
      </p:sp>
      <p:sp>
        <p:nvSpPr>
          <p:cNvPr id="6" name="Alternativa"/>
          <p:cNvSpPr txBox="1">
            <a:spLocks/>
          </p:cNvSpPr>
          <p:nvPr/>
        </p:nvSpPr>
        <p:spPr>
          <a:xfrm>
            <a:off x="857224" y="1571612"/>
            <a:ext cx="7500990" cy="128588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fec_mvmto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BETWEEN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trunc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w_fec_mvmto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trunc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w_fec_mvmto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) + 0.99999</a:t>
            </a: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4746" cy="914400"/>
          </a:xfrm>
        </p:spPr>
        <p:txBody>
          <a:bodyPr/>
          <a:lstStyle/>
          <a:p>
            <a:r>
              <a:rPr lang="es-PE" sz="2000" dirty="0" smtClean="0"/>
              <a:t>Lidiando con las fechas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Alternativas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2714612" y="4643446"/>
            <a:ext cx="5643602" cy="164307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STATEMENT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FILTER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TABLE ACCESS BY INDEX ROWID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INDEX RANGE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SCAN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0" name="Oval 9"/>
          <p:cNvSpPr/>
          <p:nvPr/>
        </p:nvSpPr>
        <p:spPr>
          <a:xfrm>
            <a:off x="3357554" y="5715016"/>
            <a:ext cx="3286148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Alternativa"/>
          <p:cNvSpPr txBox="1">
            <a:spLocks/>
          </p:cNvSpPr>
          <p:nvPr/>
        </p:nvSpPr>
        <p:spPr>
          <a:xfrm>
            <a:off x="857224" y="3071810"/>
            <a:ext cx="7500990" cy="134779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fec_pago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BETWEEN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w_fec_inicio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AND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w_fec_fin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+ 0.99999</a:t>
            </a:r>
          </a:p>
        </p:txBody>
      </p:sp>
      <p:sp>
        <p:nvSpPr>
          <p:cNvPr id="12" name="Oval 11"/>
          <p:cNvSpPr/>
          <p:nvPr/>
        </p:nvSpPr>
        <p:spPr>
          <a:xfrm>
            <a:off x="6000760" y="2285992"/>
            <a:ext cx="171451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Oval 12"/>
          <p:cNvSpPr/>
          <p:nvPr/>
        </p:nvSpPr>
        <p:spPr>
          <a:xfrm>
            <a:off x="2714612" y="1928802"/>
            <a:ext cx="3286148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Índices redundantes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1357298"/>
            <a:ext cx="7429552" cy="492922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benef_i_codpais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benef_i_codpais_codestado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benef_i_cod_pais_codestado_co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codciudad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ix_benef_2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codciudad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codmunicipio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</p:txBody>
      </p:sp>
      <p:sp>
        <p:nvSpPr>
          <p:cNvPr id="12" name="Oval 11"/>
          <p:cNvSpPr/>
          <p:nvPr/>
        </p:nvSpPr>
        <p:spPr>
          <a:xfrm>
            <a:off x="2357422" y="5357826"/>
            <a:ext cx="214314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Oval 12"/>
          <p:cNvSpPr/>
          <p:nvPr/>
        </p:nvSpPr>
        <p:spPr>
          <a:xfrm>
            <a:off x="2428860" y="1714488"/>
            <a:ext cx="214314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Oval 13"/>
          <p:cNvSpPr/>
          <p:nvPr/>
        </p:nvSpPr>
        <p:spPr>
          <a:xfrm>
            <a:off x="2714612" y="5357826"/>
            <a:ext cx="335758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Oval 14"/>
          <p:cNvSpPr/>
          <p:nvPr/>
        </p:nvSpPr>
        <p:spPr>
          <a:xfrm>
            <a:off x="2643174" y="2857496"/>
            <a:ext cx="350046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Oval 15"/>
          <p:cNvSpPr/>
          <p:nvPr/>
        </p:nvSpPr>
        <p:spPr>
          <a:xfrm>
            <a:off x="2643174" y="5357826"/>
            <a:ext cx="535785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Oval 16"/>
          <p:cNvSpPr/>
          <p:nvPr/>
        </p:nvSpPr>
        <p:spPr>
          <a:xfrm>
            <a:off x="2714612" y="3929066"/>
            <a:ext cx="528641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Índices redundantes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357158" y="1643050"/>
            <a:ext cx="8429684" cy="435771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Run1 ran in 89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hsecs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Run2 ran in 165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hsecs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run 1 ran in 53,94% of the time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       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Name                                Run1        Run2      Diff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STAT...redo entries               20,442      41,070    20,628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STAT...db block changes           40,857      82,206    41,349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STAT...db block gets              31,152      72,748    41,596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STAT...db block gets from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cach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   31,152      72,748    41,596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STAT...session logical reads      31,374      73,289    41,915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STAT...physical read total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byt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   32,768     188,416   155,648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STAT...physical read bytes        32,768     188,416   155,648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err="1" smtClean="0">
                <a:solidFill>
                  <a:schemeClr val="bg1"/>
                </a:solidFill>
                <a:latin typeface="+mj-lt"/>
              </a:rPr>
              <a:t>LATCH.cache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buffers chains       133,469     298,708   165,239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STAT...undo change vector size 1,590,456   3,835,396 2,244,940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STAT...redo size               5,146,720  10,744,852 5,598,132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43570" y="1000108"/>
            <a:ext cx="3000396" cy="1714512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Inserción de 10k filas</a:t>
            </a:r>
          </a:p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Run1: 1 índice</a:t>
            </a:r>
          </a:p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Run2: 4 índices</a:t>
            </a:r>
          </a:p>
          <a:p>
            <a:pPr algn="ctr"/>
            <a:endParaRPr lang="es-PE" sz="2000" dirty="0" smtClean="0">
              <a:solidFill>
                <a:schemeClr val="bg1"/>
              </a:solidFill>
            </a:endParaRPr>
          </a:p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*</a:t>
            </a:r>
            <a:r>
              <a:rPr lang="es-PE" i="1" dirty="0" err="1" smtClean="0">
                <a:solidFill>
                  <a:schemeClr val="bg1"/>
                </a:solidFill>
              </a:rPr>
              <a:t>runstats</a:t>
            </a:r>
            <a:r>
              <a:rPr lang="es-PE" i="1" dirty="0" smtClean="0">
                <a:solidFill>
                  <a:schemeClr val="bg1"/>
                </a:solidFill>
              </a:rPr>
              <a:t> </a:t>
            </a:r>
            <a:r>
              <a:rPr lang="es-PE" i="1" dirty="0" err="1" smtClean="0">
                <a:solidFill>
                  <a:schemeClr val="bg1"/>
                </a:solidFill>
              </a:rPr>
              <a:t>by</a:t>
            </a:r>
            <a:r>
              <a:rPr lang="es-PE" i="1" dirty="0" smtClean="0">
                <a:solidFill>
                  <a:schemeClr val="bg1"/>
                </a:solidFill>
              </a:rPr>
              <a:t> Thomas </a:t>
            </a:r>
            <a:r>
              <a:rPr lang="es-PE" i="1" dirty="0" err="1" smtClean="0">
                <a:solidFill>
                  <a:schemeClr val="bg1"/>
                </a:solidFill>
              </a:rPr>
              <a:t>Kyte</a:t>
            </a:r>
            <a:endParaRPr lang="es-PE" i="1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57158" y="2143116"/>
            <a:ext cx="428628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Oval 12"/>
          <p:cNvSpPr/>
          <p:nvPr/>
        </p:nvSpPr>
        <p:spPr>
          <a:xfrm>
            <a:off x="357158" y="5214950"/>
            <a:ext cx="8501122" cy="7143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Índices redundantes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357158" y="1643050"/>
            <a:ext cx="8429684" cy="435771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Run1 ran in 111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hsecs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Run2 ran in 236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hsecs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run 1 ran in 47,03% of the time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       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Name                                Run1      Run2      Diff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STAT...physical read bytes          8,192     16,384      8,192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STAT...physical read total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byt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     8,192     16,384      8,192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STAT...redo entries                33,013     74,735     41,722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STAT...db block changes            66,229    149,670     83,441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STAT...db block gets               60,154    144,280     84,126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STAT...db block gets from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cach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    60,154    144,280     84,126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STAT...session logical reads       63,736    149,086     85,350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err="1" smtClean="0">
                <a:solidFill>
                  <a:schemeClr val="bg1"/>
                </a:solidFill>
                <a:latin typeface="+mj-lt"/>
              </a:rPr>
              <a:t>LATCH.cache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buffers chains        247,647    584,521    336,874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STAT...undo change vector size  3,303,904  8,022,892  4,718,988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STAT...redo size                8,615,688 19,939,728 11,324,040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7884" y="1000108"/>
            <a:ext cx="2500330" cy="1571636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err="1" smtClean="0">
                <a:solidFill>
                  <a:schemeClr val="bg1"/>
                </a:solidFill>
              </a:rPr>
              <a:t>Update</a:t>
            </a:r>
            <a:r>
              <a:rPr lang="es-PE" sz="2000" dirty="0" smtClean="0">
                <a:solidFill>
                  <a:schemeClr val="bg1"/>
                </a:solidFill>
              </a:rPr>
              <a:t> de 10k filas</a:t>
            </a:r>
          </a:p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Run1: 1 índice</a:t>
            </a:r>
          </a:p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Run2: 4 índices</a:t>
            </a:r>
            <a:endParaRPr lang="es-PE" sz="20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57158" y="2143116"/>
            <a:ext cx="428628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Oval 12"/>
          <p:cNvSpPr/>
          <p:nvPr/>
        </p:nvSpPr>
        <p:spPr>
          <a:xfrm>
            <a:off x="357158" y="5214950"/>
            <a:ext cx="8501122" cy="7143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</a:p>
          <a:p>
            <a:r>
              <a:rPr lang="es-PE" dirty="0" smtClean="0"/>
              <a:t>Presentación de cada problema, impacto y forma de resolverlo.</a:t>
            </a:r>
          </a:p>
          <a:p>
            <a:r>
              <a:rPr lang="es-PE" dirty="0" smtClean="0"/>
              <a:t>Conclusiones y recomendaciones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Índices redundantes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1500174"/>
            <a:ext cx="7429552" cy="492922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benef_i_codpais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benef_i_codpais_codestado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benef_i_cod_pais_codestado_co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codciudad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create index ix_benef_2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benef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codpais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codestado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codciudad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codmunicipio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</p:txBody>
      </p:sp>
      <p:sp>
        <p:nvSpPr>
          <p:cNvPr id="8" name="Multiply 7"/>
          <p:cNvSpPr/>
          <p:nvPr/>
        </p:nvSpPr>
        <p:spPr>
          <a:xfrm>
            <a:off x="2285984" y="1428736"/>
            <a:ext cx="2143140" cy="1214446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Multiply 8"/>
          <p:cNvSpPr/>
          <p:nvPr/>
        </p:nvSpPr>
        <p:spPr>
          <a:xfrm>
            <a:off x="2714612" y="2428868"/>
            <a:ext cx="2143140" cy="1214446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Multiply 9"/>
          <p:cNvSpPr/>
          <p:nvPr/>
        </p:nvSpPr>
        <p:spPr>
          <a:xfrm>
            <a:off x="3571868" y="3500438"/>
            <a:ext cx="2143140" cy="1214446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31</a:t>
            </a:fld>
            <a:endParaRPr lang="en-US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2000240"/>
            <a:ext cx="7429552" cy="285752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INSERT INTO dept 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loc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VALUES ( 90, 'SUPPORT', ''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FROM dept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WHERE loc &lt;&gt; '';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no rows selected</a:t>
            </a: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57200" y="512064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 tratamiento de nulos</a:t>
            </a:r>
            <a:endParaRPr kumimoji="0" lang="es-PE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14348" y="3429000"/>
            <a:ext cx="314327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Oval 14"/>
          <p:cNvSpPr/>
          <p:nvPr/>
        </p:nvSpPr>
        <p:spPr>
          <a:xfrm>
            <a:off x="4929190" y="2357430"/>
            <a:ext cx="64294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2" name="Rectangle 7"/>
          <p:cNvSpPr/>
          <p:nvPr/>
        </p:nvSpPr>
        <p:spPr>
          <a:xfrm>
            <a:off x="3214678" y="3000372"/>
            <a:ext cx="5572164" cy="3357586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Oracle® Database SQL Language Reference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11g Release 2 (11.2)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"</a:t>
            </a:r>
            <a:r>
              <a:rPr lang="en-US" sz="2200" i="1" dirty="0" smtClean="0">
                <a:solidFill>
                  <a:schemeClr val="bg1"/>
                </a:solidFill>
              </a:rPr>
              <a:t>Oracle Database currently treats a character value with a length of zero as null. However, this may not continue to be true in future releases, and Oracle recommends that you do not treat empty strings the same as nulls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r>
              <a:rPr lang="es-PE" sz="2400" dirty="0" smtClean="0">
                <a:solidFill>
                  <a:schemeClr val="bg1"/>
                </a:solidFill>
              </a:rPr>
              <a:t>"</a:t>
            </a:r>
            <a:endParaRPr lang="es-P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32</a:t>
            </a:fld>
            <a:endParaRPr lang="en-US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57200" y="512064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 tratamiento de nulos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Alternativa</a:t>
            </a:r>
            <a:endParaRPr kumimoji="0" lang="es-PE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Original"/>
          <p:cNvSpPr txBox="1">
            <a:spLocks/>
          </p:cNvSpPr>
          <p:nvPr/>
        </p:nvSpPr>
        <p:spPr>
          <a:xfrm>
            <a:off x="857224" y="2071678"/>
            <a:ext cx="7429552" cy="357190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FROM dept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WHERE loc IS NOT NULL;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DNAME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--------------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ACCOUNTING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RESEARCH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SALES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OPERATIONS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928662" y="2428868"/>
            <a:ext cx="3929090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33</a:t>
            </a:fld>
            <a:endParaRPr lang="en-US" dirty="0"/>
          </a:p>
        </p:txBody>
      </p:sp>
      <p:sp>
        <p:nvSpPr>
          <p:cNvPr id="6" name="Original"/>
          <p:cNvSpPr txBox="1">
            <a:spLocks/>
          </p:cNvSpPr>
          <p:nvPr/>
        </p:nvSpPr>
        <p:spPr>
          <a:xfrm>
            <a:off x="857224" y="1643050"/>
            <a:ext cx="7429552" cy="171451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FROM dept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NOT IN ( 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              FROM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no rows selected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57200" y="512064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 tratamiento de nulos</a:t>
            </a:r>
            <a:endParaRPr kumimoji="0" lang="es-PE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riginal"/>
          <p:cNvSpPr txBox="1">
            <a:spLocks/>
          </p:cNvSpPr>
          <p:nvPr/>
        </p:nvSpPr>
        <p:spPr>
          <a:xfrm>
            <a:off x="857224" y="3857628"/>
            <a:ext cx="7429552" cy="235745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FROM dept d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WHERE NOT EXISTS (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SELECT 1 FROM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e.deptno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d.deptno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SUPPORT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3929058" y="2786058"/>
            <a:ext cx="5000660" cy="164307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SQL&gt; 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FROM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IS NULL;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JAMES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34</a:t>
            </a:fld>
            <a:endParaRPr lang="en-US" dirty="0"/>
          </a:p>
        </p:txBody>
      </p:sp>
      <p:sp>
        <p:nvSpPr>
          <p:cNvPr id="6" name="Original"/>
          <p:cNvSpPr txBox="1">
            <a:spLocks/>
          </p:cNvSpPr>
          <p:nvPr/>
        </p:nvSpPr>
        <p:spPr>
          <a:xfrm>
            <a:off x="857224" y="2000240"/>
            <a:ext cx="7429552" cy="371477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FROM dept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NOT IN (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SELECT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FROM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deptno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IS NOT NULL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DNAME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--------------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SUPPORT</a:t>
            </a:r>
          </a:p>
        </p:txBody>
      </p:sp>
      <p:sp>
        <p:nvSpPr>
          <p:cNvPr id="8" name="Oval 7"/>
          <p:cNvSpPr/>
          <p:nvPr/>
        </p:nvSpPr>
        <p:spPr>
          <a:xfrm>
            <a:off x="1571604" y="3429000"/>
            <a:ext cx="4714908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457200" y="512064"/>
            <a:ext cx="8224746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24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 tratamiento de nulos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Alternativa</a:t>
            </a:r>
            <a:endParaRPr kumimoji="0" lang="es-PE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3570" y="1500174"/>
            <a:ext cx="2786082" cy="1928826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Si sabes que una columna no debe contener nulos entonces asígnale un </a:t>
            </a:r>
            <a:r>
              <a:rPr lang="es-PE" sz="2000" dirty="0" err="1" smtClean="0">
                <a:solidFill>
                  <a:schemeClr val="bg1"/>
                </a:solidFill>
              </a:rPr>
              <a:t>constraint</a:t>
            </a:r>
            <a:r>
              <a:rPr lang="es-PE" sz="2000" dirty="0" smtClean="0">
                <a:solidFill>
                  <a:schemeClr val="bg1"/>
                </a:solidFill>
              </a:rPr>
              <a:t> </a:t>
            </a:r>
            <a:r>
              <a:rPr lang="es-PE" sz="2000" b="1" i="1" dirty="0" err="1" smtClean="0">
                <a:solidFill>
                  <a:schemeClr val="bg1"/>
                </a:solidFill>
              </a:rPr>
              <a:t>not</a:t>
            </a:r>
            <a:r>
              <a:rPr lang="es-PE" sz="2000" b="1" i="1" dirty="0" smtClean="0">
                <a:solidFill>
                  <a:schemeClr val="bg1"/>
                </a:solidFill>
              </a:rPr>
              <a:t> </a:t>
            </a:r>
            <a:r>
              <a:rPr lang="es-PE" sz="2000" b="1" i="1" dirty="0" err="1" smtClean="0">
                <a:solidFill>
                  <a:schemeClr val="bg1"/>
                </a:solidFill>
              </a:rPr>
              <a:t>null</a:t>
            </a:r>
            <a:endParaRPr lang="es-PE" sz="2000" b="1" i="1" dirty="0">
              <a:solidFill>
                <a:schemeClr val="bg1"/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Filas sin actualizar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1285860"/>
            <a:ext cx="7429552" cy="328614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UPDATE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SET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* 1.10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&lt; 1000;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EXCEPTION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WHEN NO_DATA_FOUND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9" name="Oval 8"/>
          <p:cNvSpPr/>
          <p:nvPr/>
        </p:nvSpPr>
        <p:spPr>
          <a:xfrm>
            <a:off x="1214414" y="3071810"/>
            <a:ext cx="4429156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1643042" y="3429000"/>
            <a:ext cx="7072362" cy="285752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INSERT INTO &lt;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table_name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&gt;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SELECT ...;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EXCEPTION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WHEN NO_DATA_FOUND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10" name="Oval 9"/>
          <p:cNvSpPr/>
          <p:nvPr/>
        </p:nvSpPr>
        <p:spPr>
          <a:xfrm>
            <a:off x="2000232" y="4857760"/>
            <a:ext cx="4429156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36</a:t>
            </a:fld>
            <a:endParaRPr lang="en-US" dirty="0"/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857224" y="1571612"/>
            <a:ext cx="7429552" cy="321471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UPDATE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SET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* 1.10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&lt; 1000;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IF SQL%NOTFOUND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END IF;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4746" cy="914400"/>
          </a:xfrm>
        </p:spPr>
        <p:txBody>
          <a:bodyPr/>
          <a:lstStyle/>
          <a:p>
            <a:r>
              <a:rPr lang="es-PE" sz="2000" dirty="0" smtClean="0"/>
              <a:t>Filas sin actualizar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11" name="Oval 10"/>
          <p:cNvSpPr/>
          <p:nvPr/>
        </p:nvSpPr>
        <p:spPr>
          <a:xfrm>
            <a:off x="1285852" y="3000372"/>
            <a:ext cx="4000528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1643042" y="3429000"/>
            <a:ext cx="7072362" cy="285752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INSERT INTO &lt;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table_name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&gt;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SELECT ...;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IF SQL%NOTFOUND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END IF;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9" name="Oval 8"/>
          <p:cNvSpPr/>
          <p:nvPr/>
        </p:nvSpPr>
        <p:spPr>
          <a:xfrm>
            <a:off x="2071670" y="4500570"/>
            <a:ext cx="3857652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7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Actualizando información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1357298"/>
            <a:ext cx="7429552" cy="235745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INSERT INTO …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EXCEPTION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WHEN DUP_VAL_ON_INDEX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UPDATE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857224" y="3929066"/>
            <a:ext cx="7429552" cy="242889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UPDATE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IF SQL%NOTFOUND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INSERT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END IF;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9" name="Rectangle 8"/>
          <p:cNvSpPr/>
          <p:nvPr/>
        </p:nvSpPr>
        <p:spPr>
          <a:xfrm>
            <a:off x="5786446" y="1428736"/>
            <a:ext cx="2786082" cy="1928826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Qué es más frecuente: que exista la fila o que no exista?</a:t>
            </a:r>
            <a:endParaRPr lang="es-PE" sz="2400" b="1" i="1" dirty="0">
              <a:solidFill>
                <a:schemeClr val="bg1"/>
              </a:solidFill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Actualizando información</a:t>
            </a:r>
            <a:br>
              <a:rPr lang="es-PE" sz="2000" dirty="0" smtClean="0"/>
            </a:br>
            <a:r>
              <a:rPr lang="es-PE" dirty="0" smtClean="0"/>
              <a:t>Cuando la fila existe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428596" y="4143380"/>
            <a:ext cx="8286808" cy="214314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UPDATE ... 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call     count   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cpu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elapsed       disk      query    current        rows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 ------  -------- ---------- ---------- ---------- ----------  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Parse        1      0.00       0.00          0          0          0           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Execute   4999      0.57       0.69          0       9998       5131        4999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Fetch        0      0.00       0.00          0          0          0           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 ------  -------- ---------- ---------- ---------- ----------  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total     5000      0.57       0.69          0       9998       5131        4999</a:t>
            </a:r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428596" y="1571612"/>
            <a:ext cx="8286808" cy="214314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INSERT INTO ...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call     count   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cpu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elapsed       disk      query    current        rows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 ------  -------- ---------- ---------- ---------- ----------  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Parse        1      0.00       0.00          0          0          0           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Execute   4999      6.05       6.10          0          1      35106           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Fetch        0      0.00       0.00          0          0          0           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 ------  -------- ---------- ---------- ---------- ----------  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total     5000      6.05       6.10          0          1      35106           0</a:t>
            </a:r>
          </a:p>
        </p:txBody>
      </p:sp>
      <p:sp>
        <p:nvSpPr>
          <p:cNvPr id="11" name="Oval 10"/>
          <p:cNvSpPr/>
          <p:nvPr/>
        </p:nvSpPr>
        <p:spPr>
          <a:xfrm>
            <a:off x="2214546" y="3143248"/>
            <a:ext cx="2000264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Oval 11"/>
          <p:cNvSpPr/>
          <p:nvPr/>
        </p:nvSpPr>
        <p:spPr>
          <a:xfrm>
            <a:off x="2285984" y="5715016"/>
            <a:ext cx="2000264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39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Actualizando información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9" name="Original"/>
          <p:cNvSpPr txBox="1">
            <a:spLocks/>
          </p:cNvSpPr>
          <p:nvPr/>
        </p:nvSpPr>
        <p:spPr>
          <a:xfrm>
            <a:off x="857224" y="1500174"/>
            <a:ext cx="7358114" cy="492922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MERGE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 INTO target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USING source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   ON ( target.id = source.id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WHEN MATCHED THEN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UPDATE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  SET &lt;column&gt; = &lt;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expr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&gt;, ...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WHERE &lt;condition&gt;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DELETE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WHERE &lt;condition&gt;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WHEN NOT MATCHED THEN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INSERT ( &lt;column&gt;, ... )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VALUES ( &lt;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expr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&gt;, ...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  WHERE &lt;condition&gt;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Original"/>
          <p:cNvSpPr txBox="1">
            <a:spLocks/>
          </p:cNvSpPr>
          <p:nvPr/>
        </p:nvSpPr>
        <p:spPr>
          <a:xfrm>
            <a:off x="428596" y="3357562"/>
            <a:ext cx="8286808" cy="214314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MERGE INTO ...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call     count   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cpu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elapsed       disk      query    current        rows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 ------  -------- ---------- ---------- ---------- ----------  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Parse        1      0.00       0.00          0          0          0           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Execute      1      0.90       0.94          0        224       5143        4999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Fetch        0      0.00       0.00          0          0          0           0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------- ------  -------- ---------- ---------- ---------- ----------  ----------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total        2      0.90       0.94          0        224       5143        4999</a:t>
            </a:r>
          </a:p>
        </p:txBody>
      </p:sp>
      <p:sp>
        <p:nvSpPr>
          <p:cNvPr id="7" name="Oval 6"/>
          <p:cNvSpPr/>
          <p:nvPr/>
        </p:nvSpPr>
        <p:spPr>
          <a:xfrm>
            <a:off x="2214546" y="4929198"/>
            <a:ext cx="2000264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0" name="Rectangle 11"/>
          <p:cNvSpPr/>
          <p:nvPr/>
        </p:nvSpPr>
        <p:spPr>
          <a:xfrm>
            <a:off x="1000068" y="1928802"/>
            <a:ext cx="5500758" cy="10715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Rectangle 11"/>
          <p:cNvSpPr/>
          <p:nvPr/>
        </p:nvSpPr>
        <p:spPr>
          <a:xfrm>
            <a:off x="1000100" y="3000372"/>
            <a:ext cx="5500758" cy="19288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Rectangle 11"/>
          <p:cNvSpPr/>
          <p:nvPr/>
        </p:nvSpPr>
        <p:spPr>
          <a:xfrm>
            <a:off x="1000100" y="4929198"/>
            <a:ext cx="5500758" cy="14287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pic>
        <p:nvPicPr>
          <p:cNvPr id="16" name="Picture 15" descr="Question.mar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57512" y="1900253"/>
            <a:ext cx="3228975" cy="3743325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5857868" y="3357562"/>
            <a:ext cx="2286016" cy="914400"/>
          </a:xfrm>
          <a:prstGeom prst="round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dirty="0" err="1" smtClean="0">
                <a:solidFill>
                  <a:schemeClr val="bg1"/>
                </a:solidFill>
              </a:rPr>
              <a:t>optimizer</a:t>
            </a:r>
            <a:endParaRPr lang="es-PE" sz="2800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071538" y="5143512"/>
            <a:ext cx="2286016" cy="914400"/>
          </a:xfrm>
          <a:prstGeom prst="round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dirty="0" err="1" smtClean="0">
                <a:solidFill>
                  <a:schemeClr val="bg1"/>
                </a:solidFill>
              </a:rPr>
              <a:t>execution</a:t>
            </a:r>
            <a:r>
              <a:rPr lang="es-PE" sz="2800" dirty="0" smtClean="0">
                <a:solidFill>
                  <a:schemeClr val="bg1"/>
                </a:solidFill>
              </a:rPr>
              <a:t> plan</a:t>
            </a:r>
            <a:endParaRPr lang="es-PE" sz="28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857868" y="5143512"/>
            <a:ext cx="2286016" cy="914400"/>
          </a:xfrm>
          <a:prstGeom prst="round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dirty="0" err="1" smtClean="0">
                <a:solidFill>
                  <a:schemeClr val="bg1"/>
                </a:solidFill>
              </a:rPr>
              <a:t>tracing</a:t>
            </a:r>
            <a:endParaRPr lang="es-PE" sz="2800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71538" y="3357562"/>
            <a:ext cx="2286000" cy="914400"/>
          </a:xfrm>
          <a:prstGeom prst="round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dirty="0" err="1" smtClean="0">
                <a:solidFill>
                  <a:schemeClr val="bg1"/>
                </a:solidFill>
              </a:rPr>
              <a:t>concurrency</a:t>
            </a:r>
            <a:endParaRPr lang="es-PE" sz="2800" dirty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857884" y="1571612"/>
            <a:ext cx="2286000" cy="914400"/>
          </a:xfrm>
          <a:prstGeom prst="round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dirty="0" smtClean="0">
                <a:solidFill>
                  <a:schemeClr val="bg1"/>
                </a:solidFill>
              </a:rPr>
              <a:t>PL/SQL</a:t>
            </a:r>
            <a:endParaRPr lang="es-PE" sz="2800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71538" y="1571612"/>
            <a:ext cx="2286016" cy="914400"/>
          </a:xfrm>
          <a:prstGeom prst="round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dirty="0" smtClean="0">
                <a:solidFill>
                  <a:schemeClr val="bg1"/>
                </a:solidFill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</a:rPr>
              <a:t>architecture</a:t>
            </a:r>
            <a:endParaRPr lang="es-PE" sz="2800" dirty="0">
              <a:solidFill>
                <a:schemeClr val="bg1"/>
              </a:solidFill>
            </a:endParaRPr>
          </a:p>
        </p:txBody>
      </p:sp>
      <p:sp>
        <p:nvSpPr>
          <p:cNvPr id="2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25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86776" y="6416675"/>
            <a:ext cx="781024" cy="365125"/>
          </a:xfrm>
        </p:spPr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ROWID para siempre?</a:t>
            </a:r>
            <a:endParaRPr lang="es-PE" sz="5400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785786" y="1428736"/>
            <a:ext cx="7572428" cy="378621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INSERT INTO audit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num_tabid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dsc_tabla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num_regid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cod_user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fec_audit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dsc_maquinapc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dsc_userwin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programa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VALUES (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w_tabla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w_dsc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: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new.rowid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user,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sysdate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userenv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('terminal'),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w_usersistoper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w_programaactivo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);</a:t>
            </a:r>
          </a:p>
        </p:txBody>
      </p:sp>
      <p:sp>
        <p:nvSpPr>
          <p:cNvPr id="6" name="Oval 5"/>
          <p:cNvSpPr/>
          <p:nvPr/>
        </p:nvSpPr>
        <p:spPr>
          <a:xfrm>
            <a:off x="4357686" y="3571876"/>
            <a:ext cx="2286016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9" name="Rectangle 8"/>
          <p:cNvSpPr/>
          <p:nvPr/>
        </p:nvSpPr>
        <p:spPr>
          <a:xfrm>
            <a:off x="1785918" y="3071810"/>
            <a:ext cx="6929486" cy="2928958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Oracle® Database SQL Language Reference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11g Release 2 (11.2)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"</a:t>
            </a:r>
            <a:r>
              <a:rPr lang="en-US" sz="2200" i="1" dirty="0" smtClean="0">
                <a:solidFill>
                  <a:schemeClr val="bg1"/>
                </a:solidFill>
              </a:rPr>
              <a:t>You should not use ROWID as the primary key of a table. If you delete and reinsert a row with the Import and Export utilities, for example, then its </a:t>
            </a:r>
            <a:r>
              <a:rPr lang="en-US" sz="2200" i="1" dirty="0" err="1" smtClean="0">
                <a:solidFill>
                  <a:schemeClr val="bg1"/>
                </a:solidFill>
              </a:rPr>
              <a:t>rowid</a:t>
            </a:r>
            <a:r>
              <a:rPr lang="en-US" sz="2200" i="1" dirty="0" smtClean="0">
                <a:solidFill>
                  <a:schemeClr val="bg1"/>
                </a:solidFill>
              </a:rPr>
              <a:t> may change</a:t>
            </a:r>
            <a:r>
              <a:rPr lang="es-PE" sz="2400" dirty="0" smtClean="0">
                <a:solidFill>
                  <a:schemeClr val="bg1"/>
                </a:solidFill>
              </a:rPr>
              <a:t>"</a:t>
            </a:r>
            <a:endParaRPr lang="es-P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ROWID para siempre?</a:t>
            </a:r>
            <a:br>
              <a:rPr lang="es-PE" sz="2000" dirty="0" smtClean="0"/>
            </a:br>
            <a:r>
              <a:rPr lang="es-PE" dirty="0" smtClean="0"/>
              <a:t>Alternativa</a:t>
            </a:r>
            <a:endParaRPr lang="es-PE" sz="5400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785786" y="1785926"/>
            <a:ext cx="7572428" cy="378621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INSERT INTO audit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num_tabid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dsc_tabla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pk_tabla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cod_user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fec_audit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dsc_maquinapc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dsc_userwin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programa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VALUES (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w_tabla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w_dsc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w_pk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user,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sysdate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userenv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('terminal'),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w_usersistoper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w_programaactivo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);</a:t>
            </a:r>
          </a:p>
        </p:txBody>
      </p:sp>
      <p:sp>
        <p:nvSpPr>
          <p:cNvPr id="6" name="Oval 5"/>
          <p:cNvSpPr/>
          <p:nvPr/>
        </p:nvSpPr>
        <p:spPr>
          <a:xfrm>
            <a:off x="4214810" y="3929066"/>
            <a:ext cx="1428760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El que sigue!</a:t>
            </a:r>
            <a:endParaRPr lang="es-PE" sz="5400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92943" y="1500174"/>
            <a:ext cx="7358114" cy="185738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INSERT INTO ordenat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num_secordatenc, cod_sectorista,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num_ordenat,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tip_proced, fec_atencion, ... )</a:t>
            </a:r>
          </a:p>
        </p:txBody>
      </p:sp>
      <p:sp>
        <p:nvSpPr>
          <p:cNvPr id="6" name="Original"/>
          <p:cNvSpPr txBox="1">
            <a:spLocks/>
          </p:cNvSpPr>
          <p:nvPr/>
        </p:nvSpPr>
        <p:spPr>
          <a:xfrm>
            <a:off x="1129879" y="3571876"/>
            <a:ext cx="6884243" cy="250033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TRIGGER: bi_ordatenc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pt-BR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SELECT MAX(TO_NUMBER(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num_ordenat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))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INTO :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NEW.num_ordenat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FROM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tabla_det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WHERE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tip_modulo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 :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NEW.tip_modulo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;</a:t>
            </a:r>
          </a:p>
        </p:txBody>
      </p:sp>
      <p:sp>
        <p:nvSpPr>
          <p:cNvPr id="8" name="Oval 7"/>
          <p:cNvSpPr/>
          <p:nvPr/>
        </p:nvSpPr>
        <p:spPr>
          <a:xfrm>
            <a:off x="2643174" y="4643446"/>
            <a:ext cx="3000396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Oval 8"/>
          <p:cNvSpPr/>
          <p:nvPr/>
        </p:nvSpPr>
        <p:spPr>
          <a:xfrm>
            <a:off x="1214414" y="2214554"/>
            <a:ext cx="2500330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714488"/>
            <a:ext cx="3368675" cy="2530475"/>
          </a:xfrm>
          <a:prstGeom prst="rect">
            <a:avLst/>
          </a:prstGeom>
          <a:noFill/>
          <a:ln w="9525">
            <a:solidFill>
              <a:srgbClr val="C4D1E6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El que sigue!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Alternativas</a:t>
            </a:r>
            <a:endParaRPr lang="es-PE" sz="5400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92943" y="1714488"/>
            <a:ext cx="7358114" cy="321471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INSERT INTO ordenat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num_secordatenc, cod_sectorista,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num_ordenat,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tip_proced, fec_atencion, ...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VALUES (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v_nsoa, v_cs,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s_ordenat.NEXTVAL,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v_tp, v_fa, ... )</a:t>
            </a:r>
          </a:p>
        </p:txBody>
      </p:sp>
      <p:sp>
        <p:nvSpPr>
          <p:cNvPr id="9" name="Oval 8"/>
          <p:cNvSpPr/>
          <p:nvPr/>
        </p:nvSpPr>
        <p:spPr>
          <a:xfrm>
            <a:off x="1285852" y="3857628"/>
            <a:ext cx="3500462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Original"/>
          <p:cNvSpPr txBox="1">
            <a:spLocks/>
          </p:cNvSpPr>
          <p:nvPr/>
        </p:nvSpPr>
        <p:spPr>
          <a:xfrm>
            <a:off x="1285852" y="2928934"/>
            <a:ext cx="7358114" cy="321471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INSERT INTO ordenat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num_secordatenc, cod_sectorista,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num_ordenat,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tip_proced, fec_atencion, ... 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VALUES (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v_nsoa, v_cs,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get_ordenat( w_tip_modulo ),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v_tp, v_fa, ... )</a:t>
            </a:r>
          </a:p>
        </p:txBody>
      </p:sp>
      <p:sp>
        <p:nvSpPr>
          <p:cNvPr id="11" name="Oval 10"/>
          <p:cNvSpPr/>
          <p:nvPr/>
        </p:nvSpPr>
        <p:spPr>
          <a:xfrm>
            <a:off x="1643042" y="5072074"/>
            <a:ext cx="5214974" cy="7143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Hay filas?</a:t>
            </a:r>
            <a:endParaRPr lang="es-PE" sz="5400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1643050"/>
            <a:ext cx="7429552" cy="328614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SELECT COUNT(*)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INTO v_existe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FROM table_1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WHERE col_1 = :B1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 AND col_2 = :B2;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pt-BR" sz="28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IF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v_existe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&gt; 0 THEN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Hay filas?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</a:t>
            </a:r>
            <a:endParaRPr lang="es-PE" sz="5400" dirty="0"/>
          </a:p>
        </p:txBody>
      </p:sp>
      <p:sp>
        <p:nvSpPr>
          <p:cNvPr id="6" name="Original"/>
          <p:cNvSpPr txBox="1">
            <a:spLocks/>
          </p:cNvSpPr>
          <p:nvPr/>
        </p:nvSpPr>
        <p:spPr>
          <a:xfrm>
            <a:off x="642910" y="1714488"/>
            <a:ext cx="7429552" cy="371477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SELECT COUNT(*)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INTO v_existe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FROM table_1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WHERE col_1 = :B1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 AND col_2 = :B2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i="1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AND rownum &lt; 2;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pt-BR" sz="28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IF v_existe &gt; 0 THEN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pt-BR" sz="28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928662" y="3857628"/>
            <a:ext cx="3786214" cy="7143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Original"/>
          <p:cNvSpPr txBox="1">
            <a:spLocks/>
          </p:cNvSpPr>
          <p:nvPr/>
        </p:nvSpPr>
        <p:spPr>
          <a:xfrm>
            <a:off x="1214414" y="2857496"/>
            <a:ext cx="7500990" cy="335758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SELECT COUNT(*)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INTO v_existe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FROM dual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WHERE exists ( SELECT *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                FROM table_1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               WHERE col_1 = :B1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                 AND col_2 = :B2 );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Información de sesión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714348" y="1285860"/>
            <a:ext cx="7715304" cy="500066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SELECT USERENV('TERMINAL'), USER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INTO w_terminal, w_user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FROM DUAL;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SELECT DISTINCT OSUSER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INTO w_osuser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FROM V$SESSION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WHERE terminal = w_terminal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AND username = w_user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AND status &lt;&gt; 'KILLED';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pt-BR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:NEW.ident         := w_user;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:NEW.dsc_userwin   := w_osuser;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:NEW.dsc_maquinapc := w_terminal;</a:t>
            </a:r>
          </a:p>
        </p:txBody>
      </p:sp>
      <p:sp>
        <p:nvSpPr>
          <p:cNvPr id="8" name="Oval 7"/>
          <p:cNvSpPr/>
          <p:nvPr/>
        </p:nvSpPr>
        <p:spPr>
          <a:xfrm>
            <a:off x="1785918" y="1214422"/>
            <a:ext cx="3571900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Oval 8"/>
          <p:cNvSpPr/>
          <p:nvPr/>
        </p:nvSpPr>
        <p:spPr>
          <a:xfrm>
            <a:off x="928662" y="3071810"/>
            <a:ext cx="3143272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Información de sesión</a:t>
            </a:r>
            <a:br>
              <a:rPr lang="es-PE" sz="2000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6" name="Mejorado"/>
          <p:cNvSpPr txBox="1">
            <a:spLocks/>
          </p:cNvSpPr>
          <p:nvPr/>
        </p:nvSpPr>
        <p:spPr>
          <a:xfrm>
            <a:off x="535753" y="1785926"/>
            <a:ext cx="8072494" cy="371477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:new.ident := sys_context('userenv','session_user');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pt-BR" sz="28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:new.dsc_userwin := sys_context('userenv','os_user');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pt-BR" sz="28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:new.dsc_maquinapc := sys_context('userenv','terminal');</a:t>
            </a:r>
          </a:p>
        </p:txBody>
      </p:sp>
      <p:sp>
        <p:nvSpPr>
          <p:cNvPr id="8" name="Mejorado"/>
          <p:cNvSpPr txBox="1">
            <a:spLocks/>
          </p:cNvSpPr>
          <p:nvPr/>
        </p:nvSpPr>
        <p:spPr>
          <a:xfrm>
            <a:off x="1285852" y="4071942"/>
            <a:ext cx="7527185" cy="199074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logon_time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from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v$session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where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audsid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=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sys_context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('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userenv','sessionid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');</a:t>
            </a:r>
            <a:endParaRPr lang="pt-BR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714348" y="2143116"/>
            <a:ext cx="7858180" cy="785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Oval 9"/>
          <p:cNvSpPr/>
          <p:nvPr/>
        </p:nvSpPr>
        <p:spPr>
          <a:xfrm>
            <a:off x="1000100" y="4929198"/>
            <a:ext cx="7858180" cy="10715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Te perdí de vista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857224" y="1357298"/>
            <a:ext cx="7429552" cy="135732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CREATE VIEW vw_1 ( col_1, col_2, ... ) AS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SELECT t_1.col_1, t_2.col_2, ...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  FROM table_1 t_1, table_2 t_2, ...</a:t>
            </a:r>
          </a:p>
        </p:txBody>
      </p:sp>
      <p:sp>
        <p:nvSpPr>
          <p:cNvPr id="17" name="Original"/>
          <p:cNvSpPr txBox="1">
            <a:spLocks/>
          </p:cNvSpPr>
          <p:nvPr/>
        </p:nvSpPr>
        <p:spPr>
          <a:xfrm>
            <a:off x="857224" y="3071810"/>
            <a:ext cx="7429552" cy="135732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CREATE VIEW vw_2 (col_2, col_3, ... ) AS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SELECT v_1.col_2, t_3.col_3, ...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   FROM view_1 v_1, table_3 t_3, ...</a:t>
            </a:r>
          </a:p>
        </p:txBody>
      </p:sp>
      <p:sp>
        <p:nvSpPr>
          <p:cNvPr id="19" name="Original"/>
          <p:cNvSpPr txBox="1">
            <a:spLocks/>
          </p:cNvSpPr>
          <p:nvPr/>
        </p:nvSpPr>
        <p:spPr>
          <a:xfrm>
            <a:off x="857224" y="4786322"/>
            <a:ext cx="7429552" cy="133827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SELECT col_1, col_3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 FROM vw_1, vw_2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 WHERE ...</a:t>
            </a:r>
          </a:p>
        </p:txBody>
      </p:sp>
      <p:sp>
        <p:nvSpPr>
          <p:cNvPr id="21" name="Oval 20"/>
          <p:cNvSpPr/>
          <p:nvPr/>
        </p:nvSpPr>
        <p:spPr>
          <a:xfrm>
            <a:off x="4143372" y="1357298"/>
            <a:ext cx="100013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3" name="Oval 22"/>
          <p:cNvSpPr/>
          <p:nvPr/>
        </p:nvSpPr>
        <p:spPr>
          <a:xfrm>
            <a:off x="5143504" y="3071810"/>
            <a:ext cx="100013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5" name="Oval 24"/>
          <p:cNvSpPr/>
          <p:nvPr/>
        </p:nvSpPr>
        <p:spPr>
          <a:xfrm>
            <a:off x="2000232" y="4786322"/>
            <a:ext cx="2500330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19" grpId="0" animBg="1"/>
      <p:bldP spid="21" grpId="0" animBg="1"/>
      <p:bldP spid="23" grpId="0" animBg="1"/>
      <p:bldP spid="2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49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Te perdí de vista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32" name="Mejorado"/>
          <p:cNvSpPr txBox="1">
            <a:spLocks/>
          </p:cNvSpPr>
          <p:nvPr/>
        </p:nvSpPr>
        <p:spPr>
          <a:xfrm>
            <a:off x="1142976" y="2285992"/>
            <a:ext cx="6715172" cy="150019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SELECT t_1.col_1, t_3.col_3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 FROM table_1 t_1, table_3 t_3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pt-BR" sz="2800" dirty="0" smtClean="0">
                <a:solidFill>
                  <a:schemeClr val="bg1"/>
                </a:solidFill>
                <a:latin typeface="+mj-lt"/>
              </a:rPr>
              <a:t> WHERE . . .</a:t>
            </a:r>
          </a:p>
        </p:txBody>
      </p:sp>
      <p:sp>
        <p:nvSpPr>
          <p:cNvPr id="1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pic>
        <p:nvPicPr>
          <p:cNvPr id="55300" name="Picture 4" descr="http://rlv.zcache.com/i_dont_know_so_maybe_im_not_t_shirt-p235210506030973741t53h_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000240"/>
            <a:ext cx="3810000" cy="381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785926"/>
            <a:ext cx="1857375" cy="5619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5530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785926"/>
            <a:ext cx="2838450" cy="5619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5530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3500438"/>
            <a:ext cx="3019425" cy="55245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55307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5500702"/>
            <a:ext cx="2724150" cy="5334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55308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57884" y="3538538"/>
            <a:ext cx="2876550" cy="51435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9058" y="3136921"/>
            <a:ext cx="4960937" cy="32924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5" name="Down Arrow 14"/>
          <p:cNvSpPr/>
          <p:nvPr/>
        </p:nvSpPr>
        <p:spPr>
          <a:xfrm rot="4506282">
            <a:off x="7910042" y="4722889"/>
            <a:ext cx="468727" cy="763431"/>
          </a:xfrm>
          <a:prstGeom prst="downArrow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Excepciones mal manejadas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428596" y="1357298"/>
            <a:ext cx="8215370" cy="300039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PROCEDURE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raise_sal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( . . . 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err_code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OUT NUMBER ) IS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err_code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:= 1; --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supera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tope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err_code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:= 0; -- ok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EXCEPTION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WHEN OTHERS THEN NULL;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11" name="Oval 10"/>
          <p:cNvSpPr/>
          <p:nvPr/>
        </p:nvSpPr>
        <p:spPr>
          <a:xfrm>
            <a:off x="1071538" y="2214554"/>
            <a:ext cx="228601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Original" hidden="1"/>
          <p:cNvSpPr txBox="1">
            <a:spLocks/>
          </p:cNvSpPr>
          <p:nvPr/>
        </p:nvSpPr>
        <p:spPr>
          <a:xfrm>
            <a:off x="500034" y="2652706"/>
            <a:ext cx="8215370" cy="241936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s-PE" sz="2000" dirty="0" smtClean="0">
                <a:solidFill>
                  <a:schemeClr val="bg1"/>
                </a:solidFill>
                <a:latin typeface="+mj-lt"/>
              </a:rPr>
              <a:t>RAISE_APPLICATION_ERROR(-20001,'Límite de Operaciones');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s-PE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s-PE" sz="2000" dirty="0" smtClean="0">
                <a:solidFill>
                  <a:schemeClr val="bg1"/>
                </a:solidFill>
                <a:latin typeface="+mj-lt"/>
              </a:rPr>
              <a:t>RAISE_APPLICATION_ERROR(-20001,'No Existe datos seleccionados');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s-PE" sz="20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RAISE_APPLICATION_ERROR(-20001,SUBSTR(SQLCODE||'-'|| SQLERRM,1,512));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Oval 12" hidden="1"/>
          <p:cNvSpPr/>
          <p:nvPr/>
        </p:nvSpPr>
        <p:spPr>
          <a:xfrm>
            <a:off x="3786182" y="2581268"/>
            <a:ext cx="135732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Oval 13" hidden="1"/>
          <p:cNvSpPr/>
          <p:nvPr/>
        </p:nvSpPr>
        <p:spPr>
          <a:xfrm>
            <a:off x="3786182" y="3224210"/>
            <a:ext cx="135732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Oval 14" hidden="1"/>
          <p:cNvSpPr/>
          <p:nvPr/>
        </p:nvSpPr>
        <p:spPr>
          <a:xfrm>
            <a:off x="3786182" y="4152904"/>
            <a:ext cx="1357322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Oval 15"/>
          <p:cNvSpPr/>
          <p:nvPr/>
        </p:nvSpPr>
        <p:spPr>
          <a:xfrm>
            <a:off x="785786" y="3429000"/>
            <a:ext cx="335758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Oval 16"/>
          <p:cNvSpPr/>
          <p:nvPr/>
        </p:nvSpPr>
        <p:spPr>
          <a:xfrm>
            <a:off x="4572000" y="1357298"/>
            <a:ext cx="300039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Original"/>
          <p:cNvSpPr txBox="1">
            <a:spLocks/>
          </p:cNvSpPr>
          <p:nvPr/>
        </p:nvSpPr>
        <p:spPr>
          <a:xfrm>
            <a:off x="928662" y="3500438"/>
            <a:ext cx="7500990" cy="270512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raise_sal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 . . .,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v_error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);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IF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v_error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= 1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. . .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ELSIF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v_error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= 2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END IF;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1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1" grpId="1" animBg="1"/>
      <p:bldP spid="8" grpId="0" animBg="1"/>
      <p:bldP spid="13" grpId="0" animBg="1"/>
      <p:bldP spid="14" grpId="0" animBg="1"/>
      <p:bldP spid="15" grpId="0" animBg="1"/>
      <p:bldP spid="16" grpId="0" animBg="1"/>
      <p:bldP spid="16" grpId="1" animBg="1"/>
      <p:bldP spid="17" grpId="0" animBg="1"/>
      <p:bldP spid="17" grpId="1" animBg="1"/>
      <p:bldP spid="1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Excepciones mal manejadas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Alternativas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357158" y="1643050"/>
            <a:ext cx="8501122" cy="235745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PACKAGE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empleados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IS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e_tope_salarial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       EXCEPTION;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tope_salarial_c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CONSTANT NUMBER(5)     := -20200;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tope_salarial_m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CONSTANT VARCHAR2(100)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             := '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Incremento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supera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el tope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salarial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';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PRAGMA EXCEPTION_INIT(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e_tope_salarial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-20200);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. . .</a:t>
            </a:r>
          </a:p>
        </p:txBody>
      </p:sp>
      <p:sp>
        <p:nvSpPr>
          <p:cNvPr id="10" name="Original"/>
          <p:cNvSpPr txBox="1">
            <a:spLocks/>
          </p:cNvSpPr>
          <p:nvPr/>
        </p:nvSpPr>
        <p:spPr>
          <a:xfrm>
            <a:off x="357158" y="4367218"/>
            <a:ext cx="8501122" cy="184786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PACKAGE BODY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empleados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IS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PROCEDURE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raise_sal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 . . . ) IS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. . .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raise_application_error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tope_salarial_c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tope_salarial_m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);</a:t>
            </a:r>
          </a:p>
        </p:txBody>
      </p:sp>
      <p:sp>
        <p:nvSpPr>
          <p:cNvPr id="11" name="Oval 10"/>
          <p:cNvSpPr/>
          <p:nvPr/>
        </p:nvSpPr>
        <p:spPr>
          <a:xfrm>
            <a:off x="642910" y="5214950"/>
            <a:ext cx="5500726" cy="1000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Oval 11"/>
          <p:cNvSpPr/>
          <p:nvPr/>
        </p:nvSpPr>
        <p:spPr>
          <a:xfrm>
            <a:off x="357158" y="3143248"/>
            <a:ext cx="6858048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Excepciones mal manejadas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Alternativas</a:t>
            </a:r>
            <a:endParaRPr lang="es-PE" dirty="0"/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571472" y="1571612"/>
            <a:ext cx="6929486" cy="285752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empleados.raise_sal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 . . . );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EXCEPTION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WHEN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empleados.e_tope_salarial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THEN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. . .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WHEN OTHERS THEN RAISE;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END;</a:t>
            </a:r>
          </a:p>
        </p:txBody>
      </p:sp>
      <p:sp>
        <p:nvSpPr>
          <p:cNvPr id="9" name="Original"/>
          <p:cNvSpPr txBox="1">
            <a:spLocks/>
          </p:cNvSpPr>
          <p:nvPr/>
        </p:nvSpPr>
        <p:spPr>
          <a:xfrm>
            <a:off x="2786050" y="3929066"/>
            <a:ext cx="5857916" cy="2428892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BEGIN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*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ERROR at line 1: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ORA-20200: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Incremento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supera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el tope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salarial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ORA-06512: at line 22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00100" y="2643182"/>
            <a:ext cx="6357982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Oval 11"/>
          <p:cNvSpPr/>
          <p:nvPr/>
        </p:nvSpPr>
        <p:spPr>
          <a:xfrm>
            <a:off x="928662" y="3357562"/>
            <a:ext cx="4500594" cy="6429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Instrumentación inexistente</a:t>
            </a:r>
            <a:endParaRPr lang="es-PE" dirty="0"/>
          </a:p>
        </p:txBody>
      </p:sp>
      <p:sp>
        <p:nvSpPr>
          <p:cNvPr id="13" name="4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8179622" cy="4525963"/>
          </a:xfrm>
        </p:spPr>
        <p:txBody>
          <a:bodyPr/>
          <a:lstStyle/>
          <a:p>
            <a:r>
              <a:rPr lang="es-ES" dirty="0" smtClean="0"/>
              <a:t>¿Qué aplicación consume más recursos?</a:t>
            </a:r>
          </a:p>
          <a:p>
            <a:r>
              <a:rPr lang="es-ES" dirty="0" smtClean="0"/>
              <a:t>¿Qué usuario consume más recursos?</a:t>
            </a:r>
          </a:p>
          <a:p>
            <a:r>
              <a:rPr lang="es-ES" dirty="0" smtClean="0"/>
              <a:t>¿Cómo identifico de qué aplicación proviene una sentencia SQL?</a:t>
            </a:r>
          </a:p>
          <a:p>
            <a:r>
              <a:rPr lang="es-ES" dirty="0" smtClean="0"/>
              <a:t>¿Cómo puedo dar prioridad a una aplicación o usuario en particular?</a:t>
            </a:r>
          </a:p>
          <a:p>
            <a:r>
              <a:rPr lang="es-ES" dirty="0" smtClean="0"/>
              <a:t>¿Cómo hago trace a un usuario o aplicación cuando hay un pool de conexiones?</a:t>
            </a:r>
          </a:p>
        </p:txBody>
      </p:sp>
      <p:sp>
        <p:nvSpPr>
          <p:cNvPr id="1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Instrumentación inexistente</a:t>
            </a:r>
            <a:br>
              <a:rPr lang="es-PE" sz="2000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7" name="Original"/>
          <p:cNvSpPr txBox="1">
            <a:spLocks/>
          </p:cNvSpPr>
          <p:nvPr/>
        </p:nvSpPr>
        <p:spPr>
          <a:xfrm>
            <a:off x="928662" y="1643050"/>
            <a:ext cx="7286676" cy="128588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dbms_application_info.set_module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module_name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Almacenes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action_name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Consulta.Inventario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4" name="Original"/>
          <p:cNvSpPr txBox="1">
            <a:spLocks/>
          </p:cNvSpPr>
          <p:nvPr/>
        </p:nvSpPr>
        <p:spPr>
          <a:xfrm>
            <a:off x="928662" y="3357562"/>
            <a:ext cx="7286676" cy="990608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dbms_application_info.set_action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action_name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Actualiza.Stock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 );</a:t>
            </a:r>
          </a:p>
        </p:txBody>
      </p:sp>
      <p:sp>
        <p:nvSpPr>
          <p:cNvPr id="15" name="Original"/>
          <p:cNvSpPr txBox="1">
            <a:spLocks/>
          </p:cNvSpPr>
          <p:nvPr/>
        </p:nvSpPr>
        <p:spPr>
          <a:xfrm>
            <a:off x="928662" y="4733932"/>
            <a:ext cx="7286676" cy="90964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dbms_session.set_identifier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 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client_id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Juan.Perez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 );</a:t>
            </a: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411480" indent="-342900">
              <a:buClr>
                <a:schemeClr val="tx2"/>
              </a:buClr>
              <a:buSzPct val="95000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Instrumentación inexistente</a:t>
            </a:r>
            <a:br>
              <a:rPr lang="es-PE" sz="2000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162072"/>
            <a:ext cx="6515100" cy="5410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10" name="Straight Arrow Connector 9"/>
          <p:cNvCxnSpPr/>
          <p:nvPr/>
        </p:nvCxnSpPr>
        <p:spPr>
          <a:xfrm>
            <a:off x="4143372" y="2643182"/>
            <a:ext cx="785818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214810" y="5429264"/>
            <a:ext cx="785818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8" name="Oval 11"/>
          <p:cNvSpPr/>
          <p:nvPr/>
        </p:nvSpPr>
        <p:spPr>
          <a:xfrm>
            <a:off x="4786314" y="1142984"/>
            <a:ext cx="1785950" cy="3571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Oval 11"/>
          <p:cNvSpPr/>
          <p:nvPr/>
        </p:nvSpPr>
        <p:spPr>
          <a:xfrm>
            <a:off x="4714876" y="3929066"/>
            <a:ext cx="2714644" cy="3571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000" dirty="0" smtClean="0"/>
              <a:t>Instrumentación inexistente</a:t>
            </a:r>
            <a:br>
              <a:rPr lang="es-PE" sz="2000" dirty="0" smtClean="0"/>
            </a:br>
            <a:r>
              <a:rPr lang="es-PE" dirty="0" smtClean="0"/>
              <a:t>Alternativa</a:t>
            </a:r>
            <a:endParaRPr lang="es-PE" dirty="0"/>
          </a:p>
        </p:txBody>
      </p:sp>
      <p:sp>
        <p:nvSpPr>
          <p:cNvPr id="9" name="Original"/>
          <p:cNvSpPr txBox="1">
            <a:spLocks/>
          </p:cNvSpPr>
          <p:nvPr/>
        </p:nvSpPr>
        <p:spPr>
          <a:xfrm>
            <a:off x="857224" y="1571612"/>
            <a:ext cx="7358114" cy="164307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dbms_monitor.serv_mod_act_trace_enable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service_name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'prod.oracle.com',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module_name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Almacenes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',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action_name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Consulta.Inventario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);</a:t>
            </a:r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4" name="Original"/>
          <p:cNvSpPr txBox="1">
            <a:spLocks/>
          </p:cNvSpPr>
          <p:nvPr/>
        </p:nvSpPr>
        <p:spPr>
          <a:xfrm>
            <a:off x="857224" y="3429000"/>
            <a:ext cx="7358114" cy="92869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dbms_monitor.client_id_trace_enable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client_id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=&gt;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Juan.Perez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 );</a:t>
            </a:r>
          </a:p>
        </p:txBody>
      </p:sp>
      <p:sp>
        <p:nvSpPr>
          <p:cNvPr id="15" name="Original"/>
          <p:cNvSpPr txBox="1">
            <a:spLocks/>
          </p:cNvSpPr>
          <p:nvPr/>
        </p:nvSpPr>
        <p:spPr>
          <a:xfrm>
            <a:off x="891290" y="4572008"/>
            <a:ext cx="7289983" cy="1643074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$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trcsess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output=trace.trc \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clientid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=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Juan.Perez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 \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module =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Almacenes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 \</a:t>
            </a:r>
          </a:p>
          <a:p>
            <a:pPr marL="411480" indent="-342900">
              <a:buClr>
                <a:schemeClr val="tx2"/>
              </a:buClr>
              <a:buSzPct val="95000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action = '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Consulta.Inventario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' *.trc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57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 &amp; recomendaciones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Fijar estándares de programación</a:t>
            </a:r>
          </a:p>
          <a:p>
            <a:r>
              <a:rPr lang="es-ES" dirty="0" smtClean="0"/>
              <a:t>Los desarrolladores necesitan capacitación</a:t>
            </a:r>
          </a:p>
          <a:p>
            <a:r>
              <a:rPr lang="es-ES" dirty="0" smtClean="0"/>
              <a:t>Limitar el uso de literales en beneficio de variables</a:t>
            </a:r>
          </a:p>
          <a:p>
            <a:r>
              <a:rPr lang="es-ES" dirty="0" smtClean="0"/>
              <a:t>Controlar la sobre-indexación</a:t>
            </a:r>
          </a:p>
          <a:p>
            <a:r>
              <a:rPr lang="es-ES" dirty="0" smtClean="0"/>
              <a:t>Establecer mecanismo para el control y registro de errores</a:t>
            </a:r>
          </a:p>
          <a:p>
            <a:r>
              <a:rPr lang="es-PE" dirty="0" smtClean="0"/>
              <a:t>Debemos instrumentar el código de nuestras aplicaciones</a:t>
            </a:r>
          </a:p>
          <a:p>
            <a:r>
              <a:rPr lang="es-PE" dirty="0" smtClean="0"/>
              <a:t>Es necesario evaluar el software que adquirimos</a:t>
            </a:r>
          </a:p>
          <a:p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29" y="1388290"/>
            <a:ext cx="7786742" cy="504110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58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/>
              <a:t>¡Gracias!</a:t>
            </a:r>
            <a:endParaRPr lang="es-ES" sz="4400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467" y="3286124"/>
            <a:ext cx="7332375" cy="235745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6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69671"/>
            <a:ext cx="6286544" cy="415965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7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4746" cy="1202424"/>
          </a:xfrm>
        </p:spPr>
        <p:txBody>
          <a:bodyPr/>
          <a:lstStyle/>
          <a:p>
            <a:r>
              <a:rPr lang="es-ES" dirty="0" err="1" smtClean="0"/>
              <a:t>Bind</a:t>
            </a:r>
            <a:r>
              <a:rPr lang="es-ES" dirty="0" smtClean="0"/>
              <a:t> variables</a:t>
            </a:r>
            <a:endParaRPr lang="es-ES" dirty="0"/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571472" y="1571612"/>
            <a:ext cx="8018901" cy="3000396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kthr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  memory              page                  faults       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cpu</a:t>
            </a:r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-----  -----------    ------------------------   ------------    -----------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r  b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avm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fre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re  pi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po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fr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sr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cy  in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sy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cs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  us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sy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 id </a:t>
            </a:r>
            <a:r>
              <a:rPr lang="en-US" sz="1400" dirty="0" err="1" smtClean="0">
                <a:solidFill>
                  <a:schemeClr val="bg1"/>
                </a:solidFill>
                <a:latin typeface="+mj-lt"/>
              </a:rPr>
              <a:t>wa</a:t>
            </a:r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12  8 8987479  4448   0   0   0 3371 78729   0 5262 131039 13605 81  6  6  8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12  8 8978449 11349   0   0   0 2608 66498   0 5593 122543 15042 77  5  8  9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17  5 8984329  5622   0   0   0 2964 74991   0 4596 106714 11562 90  5  3  2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17  7 8973652  7426   0   0   0 5334 167860  0 4719 121974 11509 87  5  3  5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15  7 8977178  3699   0   0   0 2455 75515   0 4351 108236 10386 84  5  4  7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18  8 8992529  5432   0   0   0 9502 250040  0 5097 125265 12216 90  6  1  3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13 11 8966226 15028   0   0   0 1094 22430   0 5514 127639 13614 85  6  2  7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12 10 8966427  5012   0   0   0 4453 109251  0 5292 132611 13192 83  5  5  7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12  6 8968769  4846   0   0   0 4454 95967   0 5510 143523 13394 76  6  6 12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16  6 8968522  8318   0   0   0 6140 153464  0 4805 129739 10518 88  5  3  4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43834" y="2071678"/>
            <a:ext cx="357190" cy="24288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Rectangle 13"/>
          <p:cNvSpPr/>
          <p:nvPr/>
        </p:nvSpPr>
        <p:spPr>
          <a:xfrm>
            <a:off x="2571736" y="4714884"/>
            <a:ext cx="3786214" cy="1071570"/>
          </a:xfrm>
          <a:prstGeom prst="rect">
            <a:avLst/>
          </a:prstGeom>
          <a:solidFill>
            <a:srgbClr val="FEFCEE"/>
          </a:solidFill>
          <a:ln>
            <a:solidFill>
              <a:srgbClr val="C1A90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8 procesadores Power5 SMT</a:t>
            </a:r>
          </a:p>
          <a:p>
            <a:pPr algn="ctr"/>
            <a:r>
              <a:rPr lang="es-PE" sz="2000" dirty="0" smtClean="0">
                <a:solidFill>
                  <a:schemeClr val="bg1"/>
                </a:solidFill>
              </a:rPr>
              <a:t>36GB RAM</a:t>
            </a:r>
            <a:endParaRPr lang="es-PE" sz="2000" dirty="0">
              <a:solidFill>
                <a:schemeClr val="bg1"/>
              </a:solidFill>
            </a:endParaRPr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1" grpId="1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4746" cy="1202424"/>
          </a:xfrm>
        </p:spPr>
        <p:txBody>
          <a:bodyPr/>
          <a:lstStyle/>
          <a:p>
            <a:r>
              <a:rPr lang="es-ES" dirty="0" err="1" smtClean="0"/>
              <a:t>Bind</a:t>
            </a:r>
            <a:r>
              <a:rPr lang="es-ES" dirty="0" smtClean="0"/>
              <a:t> variables</a:t>
            </a:r>
            <a:endParaRPr lang="es-ES" dirty="0"/>
          </a:p>
        </p:txBody>
      </p:sp>
      <p:sp>
        <p:nvSpPr>
          <p:cNvPr id="8" name="Original"/>
          <p:cNvSpPr txBox="1">
            <a:spLocks/>
          </p:cNvSpPr>
          <p:nvPr/>
        </p:nvSpPr>
        <p:spPr>
          <a:xfrm>
            <a:off x="428596" y="1285860"/>
            <a:ext cx="8286808" cy="5000660"/>
          </a:xfrm>
          <a:prstGeom prst="rect">
            <a:avLst/>
          </a:prstGeom>
          <a:solidFill>
            <a:srgbClr val="EEF3F7"/>
          </a:solidFill>
          <a:ln w="28575">
            <a:solidFill>
              <a:srgbClr val="C4D1E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>
            <a:noAutofit/>
          </a:bodyPr>
          <a:lstStyle/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f.IdeFile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f.IdeDoc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f.IdCorr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f.FilePath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f.Descrip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f.IndUso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 FILEPATH||LPAD(f.IdeDoc,14,'0')||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'-'||LPAD(f.IdeFile,14,'0')||'.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pdf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'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Archivo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FROM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File_Imagenes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f  WHERE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IN ( SELECT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r.IdeRep</a:t>
            </a:r>
            <a:endParaRPr lang="en-US" sz="16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   FROM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Reporte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r WHERE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=  5178686 )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       AND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f.NomRep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LIKE 'PDFIMP%'  ORDER BY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f.IdeFile</a:t>
            </a:r>
            <a:endParaRPr lang="en-US" sz="16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spcBef>
                <a:spcPts val="600"/>
              </a:spcBef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f.IdeFile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f.IdeDoc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f.IdCorr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f.FilePath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f.Descrip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f.IndUso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 FILEPATH||LPAD(f.IdeDoc,14,'0')||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'-'||LPAD(f.IdeFile,14,'0')||'.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pdf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'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Archivo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FROM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File_Imagenes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f  WHERE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IN ( SELECT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r.IdeRep</a:t>
            </a:r>
            <a:endParaRPr lang="en-US" sz="16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   FROM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Reporte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r WHERE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=  5178687 )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       AND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f.NomRep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LIKE 'PDFIMP%'  ORDER BY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f.IdeFile</a:t>
            </a:r>
            <a:endParaRPr lang="en-US" sz="16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spcBef>
                <a:spcPts val="600"/>
              </a:spcBef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SELECT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f.IdeFile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f.IdeDoc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f.IdCorr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f.FilePath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f.Descrip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f.IndUso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,  FILEPATH||LPAD(f.IdeDoc,14,'0')||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'-'||LPAD(f.IdeFile,14,'0')||'.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pdf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'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Archivo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FROM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File_Imagenes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f  WHERE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IN ( SELECT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r.IdeRep</a:t>
            </a:r>
            <a:endParaRPr lang="en-US" sz="16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   FROM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Reporte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r WHERE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r.IdeRep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=  5178688 )    </a:t>
            </a: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         AND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f.NomRep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LIKE 'PDFIMP%'  ORDER BY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f.IdeFile</a:t>
            </a:r>
            <a:endParaRPr lang="en-US" sz="1600" dirty="0" smtClean="0">
              <a:solidFill>
                <a:schemeClr val="bg1"/>
              </a:solidFill>
              <a:latin typeface="+mj-lt"/>
            </a:endParaRPr>
          </a:p>
          <a:p>
            <a:pPr marL="411480" lvl="0" indent="-342900">
              <a:buClr>
                <a:schemeClr val="tx2"/>
              </a:buClr>
              <a:buSzPct val="95000"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. . .</a:t>
            </a:r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9" name="Oval 8"/>
          <p:cNvSpPr/>
          <p:nvPr/>
        </p:nvSpPr>
        <p:spPr>
          <a:xfrm>
            <a:off x="4786314" y="2214554"/>
            <a:ext cx="1000132" cy="5000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Oval 9"/>
          <p:cNvSpPr/>
          <p:nvPr/>
        </p:nvSpPr>
        <p:spPr>
          <a:xfrm>
            <a:off x="4786314" y="3714752"/>
            <a:ext cx="1000132" cy="5000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Oval 11"/>
          <p:cNvSpPr/>
          <p:nvPr/>
        </p:nvSpPr>
        <p:spPr>
          <a:xfrm>
            <a:off x="4786314" y="5286388"/>
            <a:ext cx="1000132" cy="5000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9CEB3EB-F4F2-46F4-8867-D3C68411A9A0}" type="slidenum">
              <a:rPr lang="en-US" smtClean="0"/>
              <a:pPr algn="r"/>
              <a:t>9</a:t>
            </a:fld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Bind</a:t>
            </a:r>
            <a:r>
              <a:rPr lang="es-ES" dirty="0" smtClean="0"/>
              <a:t> variables</a:t>
            </a:r>
            <a:endParaRPr lang="es-E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65138" y="1770063"/>
          <a:ext cx="8178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4348" y="5357826"/>
            <a:ext cx="2168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000" b="1" i="1" dirty="0" smtClean="0"/>
              <a:t>ACME </a:t>
            </a:r>
            <a:r>
              <a:rPr lang="es-PE" sz="2000" b="1" i="1" dirty="0" err="1" smtClean="0"/>
              <a:t>Corporation</a:t>
            </a:r>
            <a:endParaRPr lang="es-PE" sz="2000" b="1" i="1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896" y="6416675"/>
            <a:ext cx="8301070" cy="365125"/>
          </a:xfrm>
        </p:spPr>
        <p:txBody>
          <a:bodyPr/>
          <a:lstStyle/>
          <a:p>
            <a:r>
              <a:rPr lang="es-PE" dirty="0" smtClean="0"/>
              <a:t>Malas prácticas de programación		Enrique Orbegozo		www.bsconsultores.com.pe</a:t>
            </a:r>
            <a:endParaRPr lang="es-PE" dirty="0"/>
          </a:p>
        </p:txBody>
      </p:sp>
      <p:sp>
        <p:nvSpPr>
          <p:cNvPr id="10" name="Oval 9"/>
          <p:cNvSpPr/>
          <p:nvPr/>
        </p:nvSpPr>
        <p:spPr>
          <a:xfrm>
            <a:off x="5286380" y="4429132"/>
            <a:ext cx="1571636" cy="9286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12367</TotalTime>
  <Words>4160</Words>
  <Application>Microsoft Office PowerPoint</Application>
  <PresentationFormat>On-screen Show (4:3)</PresentationFormat>
  <Paragraphs>809</Paragraphs>
  <Slides>58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Metro</vt:lpstr>
      <vt:lpstr>Slide 1</vt:lpstr>
      <vt:lpstr>Sobre mi</vt:lpstr>
      <vt:lpstr>Agenda</vt:lpstr>
      <vt:lpstr>Introducción</vt:lpstr>
      <vt:lpstr>Introducción</vt:lpstr>
      <vt:lpstr>Introducción</vt:lpstr>
      <vt:lpstr>Bind variables</vt:lpstr>
      <vt:lpstr>Bind variables</vt:lpstr>
      <vt:lpstr>Bind variables</vt:lpstr>
      <vt:lpstr>Bind variables Alternativas</vt:lpstr>
      <vt:lpstr>Bind variables Alternativas - Java</vt:lpstr>
      <vt:lpstr>Bind variables Alternativas - Java</vt:lpstr>
      <vt:lpstr>Slide 13</vt:lpstr>
      <vt:lpstr>Slide 14</vt:lpstr>
      <vt:lpstr>Slide 15</vt:lpstr>
      <vt:lpstr>Slide 16</vt:lpstr>
      <vt:lpstr>Slide 17</vt:lpstr>
      <vt:lpstr>Slide 18</vt:lpstr>
      <vt:lpstr>Objetivo: costo cero!</vt:lpstr>
      <vt:lpstr>Objetivo: costo cero!</vt:lpstr>
      <vt:lpstr>Objetivo: costo cero! Alternativa</vt:lpstr>
      <vt:lpstr>El SQL dinámico de los pobres</vt:lpstr>
      <vt:lpstr>El SQL dinámico de los pobres Variantes</vt:lpstr>
      <vt:lpstr>El SQL dinámico de los pobres Alternativa</vt:lpstr>
      <vt:lpstr>Lidiando con las fechas</vt:lpstr>
      <vt:lpstr>Lidiando con las fechas Alternativas</vt:lpstr>
      <vt:lpstr>Índices redundantes</vt:lpstr>
      <vt:lpstr>Índices redundantes</vt:lpstr>
      <vt:lpstr>Índices redundantes</vt:lpstr>
      <vt:lpstr>Índices redundantes Alternativa</vt:lpstr>
      <vt:lpstr>Slide 31</vt:lpstr>
      <vt:lpstr>Slide 32</vt:lpstr>
      <vt:lpstr>Slide 33</vt:lpstr>
      <vt:lpstr>Slide 34</vt:lpstr>
      <vt:lpstr>Filas sin actualizar</vt:lpstr>
      <vt:lpstr>Filas sin actualizar Alternativa</vt:lpstr>
      <vt:lpstr>Actualizando información</vt:lpstr>
      <vt:lpstr>Actualizando información Cuando la fila existe</vt:lpstr>
      <vt:lpstr>Actualizando información Alternativa</vt:lpstr>
      <vt:lpstr>ROWID para siempre?</vt:lpstr>
      <vt:lpstr>ROWID para siempre? Alternativa</vt:lpstr>
      <vt:lpstr>El que sigue!</vt:lpstr>
      <vt:lpstr>El que sigue! Alternativas</vt:lpstr>
      <vt:lpstr>Hay filas?</vt:lpstr>
      <vt:lpstr>Hay filas? Alternativa</vt:lpstr>
      <vt:lpstr>Información de sesión</vt:lpstr>
      <vt:lpstr>Información de sesión Alternativa</vt:lpstr>
      <vt:lpstr>Te perdí de vista</vt:lpstr>
      <vt:lpstr>Te perdí de vista Alternativa</vt:lpstr>
      <vt:lpstr>Excepciones mal manejadas</vt:lpstr>
      <vt:lpstr>Excepciones mal manejadas Alternativas</vt:lpstr>
      <vt:lpstr>Excepciones mal manejadas Alternativas</vt:lpstr>
      <vt:lpstr>Instrumentación inexistente</vt:lpstr>
      <vt:lpstr>Instrumentación inexistente Alternativa</vt:lpstr>
      <vt:lpstr>Instrumentación inexistente Alternativa</vt:lpstr>
      <vt:lpstr>Instrumentación inexistente Alternativa</vt:lpstr>
      <vt:lpstr>Conclusiones &amp; recomendaciones</vt:lpstr>
      <vt:lpstr>¡Gracias!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Orbegozo</dc:creator>
  <cp:lastModifiedBy>Enrique Orbegozo</cp:lastModifiedBy>
  <cp:revision>285</cp:revision>
  <dcterms:created xsi:type="dcterms:W3CDTF">2008-01-04T16:50:50Z</dcterms:created>
  <dcterms:modified xsi:type="dcterms:W3CDTF">2009-11-19T01:39:32Z</dcterms:modified>
</cp:coreProperties>
</file>